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6"/>
  </p:notesMasterIdLst>
  <p:sldIdLst>
    <p:sldId id="345" r:id="rId2"/>
    <p:sldId id="346" r:id="rId3"/>
    <p:sldId id="321" r:id="rId4"/>
    <p:sldId id="339" r:id="rId5"/>
    <p:sldId id="340" r:id="rId6"/>
    <p:sldId id="343" r:id="rId7"/>
    <p:sldId id="344" r:id="rId8"/>
    <p:sldId id="347" r:id="rId9"/>
    <p:sldId id="348" r:id="rId10"/>
    <p:sldId id="349" r:id="rId11"/>
    <p:sldId id="350" r:id="rId12"/>
    <p:sldId id="351" r:id="rId13"/>
    <p:sldId id="318" r:id="rId14"/>
    <p:sldId id="328" r:id="rId15"/>
    <p:sldId id="329" r:id="rId16"/>
    <p:sldId id="330" r:id="rId17"/>
    <p:sldId id="331" r:id="rId18"/>
    <p:sldId id="333" r:id="rId19"/>
    <p:sldId id="341" r:id="rId20"/>
    <p:sldId id="342" r:id="rId21"/>
    <p:sldId id="320" r:id="rId22"/>
    <p:sldId id="319" r:id="rId23"/>
    <p:sldId id="303" r:id="rId24"/>
    <p:sldId id="322" r:id="rId25"/>
    <p:sldId id="323" r:id="rId26"/>
    <p:sldId id="337" r:id="rId27"/>
    <p:sldId id="324" r:id="rId28"/>
    <p:sldId id="338" r:id="rId29"/>
    <p:sldId id="299" r:id="rId30"/>
    <p:sldId id="334" r:id="rId31"/>
    <p:sldId id="335" r:id="rId32"/>
    <p:sldId id="336" r:id="rId33"/>
    <p:sldId id="352" r:id="rId34"/>
    <p:sldId id="327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D20E44-0826-42DB-983E-AD3F35E97AD6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1EDA16-FAB0-4A25-A0BB-3094FCF185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E1AE2DF-E848-4F7F-8364-D5FBC0A4A377}" type="slidenum">
              <a:rPr lang="pt-BR" sz="1200">
                <a:latin typeface="+mn-lt"/>
              </a:rPr>
              <a:pPr algn="r">
                <a:defRPr/>
              </a:pPr>
              <a:t>22</a:t>
            </a:fld>
            <a:endParaRPr lang="pt-B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74086-5E5C-47FD-8E1F-EE0431C3050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74086-5E5C-47FD-8E1F-EE0431C3050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074086-5E5C-47FD-8E1F-EE0431C3050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716F-A5AF-4CFE-BC6D-B0ED9C53E6E4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FBF6-2118-4E05-A37C-4F58D8C19E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0A1A-E9DF-47ED-81B9-022606CE4AAA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F0B69-CE10-4F79-8DE5-3E99E2F6CF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A9A1-AED9-44A8-830C-DA7EE200CDF2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DF3F-321F-4C91-BAFB-F13EC0D7AA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CF42-9809-4D4C-A042-766D44ADEB3F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EDEB2-FA38-480C-AC7E-8ECA9DF320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9CA4-A712-4CF0-B00E-59BD0D1D1ABB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626BA-A919-4CEA-A315-5B21507A16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D18B-284D-4485-8F8A-BBE9B26EBE46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EBFD-F0FB-4F6C-84F3-F5B04A67BD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9F4C-2AF2-4AB5-A17D-13D3DFE85ED0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BAAD7-708A-40D3-BE88-12B6E9374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AB28-B574-412A-ADEE-ADA535102C80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E1BD-4C1D-43EF-BDA9-B93F7300DC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1C15-6076-4C72-A706-94D90D7876FD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C4F2-9DD0-4AC0-9338-E27AF9BA41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A0D-7D7B-44FA-A305-F8A763DDB7C8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D025-7802-421F-8252-98D884D316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B9A91-3D06-4783-97B4-097F220BC775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C5EA-2FB6-4B65-87F6-1DADB6223F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3582A-4B04-4508-92DF-AD5DF00B815B}" type="datetimeFigureOut">
              <a:rPr lang="pt-BR"/>
              <a:pPr>
                <a:defRPr/>
              </a:pPr>
              <a:t>01/08/2013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C8AFF1-3187-4ED2-8F7E-5A4A517BFD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2.png"/><Relationship Id="rId10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2.png"/><Relationship Id="rId2" Type="http://schemas.openxmlformats.org/officeDocument/2006/relationships/image" Target="../media/image27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31.png"/><Relationship Id="rId10" Type="http://schemas.openxmlformats.org/officeDocument/2006/relationships/image" Target="../media/image18.jpeg"/><Relationship Id="rId4" Type="http://schemas.openxmlformats.org/officeDocument/2006/relationships/image" Target="../media/image29.png"/><Relationship Id="rId9" Type="http://schemas.openxmlformats.org/officeDocument/2006/relationships/image" Target="../media/image17.jpe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12" Type="http://schemas.openxmlformats.org/officeDocument/2006/relationships/image" Target="../media/image36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39.png"/><Relationship Id="rId10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792162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C07062E-0001-44CA-A989-4ACEAEB7777F}" type="slidenum">
              <a:rPr lang="en-US" sz="18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625" y="1714500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4342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600" b="1"/>
          </a:p>
        </p:txBody>
      </p:sp>
      <p:sp>
        <p:nvSpPr>
          <p:cNvPr id="12" name="CaixaDeTexto 11"/>
          <p:cNvSpPr txBox="1"/>
          <p:nvPr/>
        </p:nvSpPr>
        <p:spPr>
          <a:xfrm>
            <a:off x="5542638" y="6357938"/>
            <a:ext cx="3672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800" dirty="0" smtClean="0"/>
              <a:t>Corrientes, 01 </a:t>
            </a:r>
            <a:r>
              <a:rPr lang="en-US" sz="1800" dirty="0"/>
              <a:t>de </a:t>
            </a:r>
            <a:r>
              <a:rPr lang="en-US" sz="1800" dirty="0" err="1" smtClean="0"/>
              <a:t>agosto</a:t>
            </a:r>
            <a:r>
              <a:rPr lang="en-US" sz="1800" dirty="0" smtClean="0"/>
              <a:t> </a:t>
            </a:r>
            <a:r>
              <a:rPr lang="en-US" sz="1800" dirty="0"/>
              <a:t>de 2013.</a:t>
            </a:r>
            <a:endParaRPr lang="pt-BR" sz="1800" dirty="0"/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pt-BR" sz="2800" dirty="0" smtClean="0"/>
              <a:t>XI Jornadas de Arroz 2013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4B3D625-4495-4903-B095-5D5F29F05EFA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9372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/>
            </a:p>
          </p:txBody>
        </p:sp>
      </p:grpSp>
      <p:pic>
        <p:nvPicPr>
          <p:cNvPr id="9221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0" y="785813"/>
            <a:ext cx="90011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" hangingPunct="0">
              <a:defRPr/>
            </a:pPr>
            <a:r>
              <a:rPr lang="pt-BR" sz="2400" b="1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Principais Estados Produtores de Arroz em Casca - mil toneladas 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t-BR" sz="2600" b="1" dirty="0">
                <a:latin typeface="+mj-lt"/>
                <a:ea typeface="+mj-ea"/>
                <a:cs typeface="+mj-cs"/>
              </a:rPr>
              <a:t>ARROZ 					               Cenário Nacional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42875" y="1285875"/>
          <a:ext cx="8858317" cy="2857519"/>
        </p:xfrm>
        <a:graphic>
          <a:graphicData uri="http://schemas.openxmlformats.org/drawingml/2006/table">
            <a:tbl>
              <a:tblPr/>
              <a:tblGrid>
                <a:gridCol w="752922"/>
                <a:gridCol w="880175"/>
                <a:gridCol w="820083"/>
                <a:gridCol w="975617"/>
                <a:gridCol w="678690"/>
                <a:gridCol w="678690"/>
                <a:gridCol w="678690"/>
                <a:gridCol w="678690"/>
                <a:gridCol w="678690"/>
                <a:gridCol w="678690"/>
                <a:gridCol w="678690"/>
                <a:gridCol w="678690"/>
              </a:tblGrid>
              <a:tr h="408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Ano </a:t>
                      </a:r>
                    </a:p>
                  </a:txBody>
                  <a:tcPr marL="7304" marR="7304" marT="7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Brasil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RS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SC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MT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MA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MS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GO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MG 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05/06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04" marR="7304" marT="7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11.721,7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6.872,4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1.099,10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738,8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708,9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264,8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423,2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180,7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193,3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206,8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198,9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06/07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04" marR="7304" marT="7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11.315,9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6.419,4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1.099,10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734,4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710,8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407,6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396,8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179,3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211,3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07/08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04" marR="7304" marT="7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12.074,0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7.361,7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1.018,10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683,4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699,7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421,7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310,3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188,3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196,9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143,5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08/09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04" marR="7304" marT="7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12.602,5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7.905,0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1.039,70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803,9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605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373,1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291,8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171,7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255,2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128,3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09/10</a:t>
                      </a:r>
                      <a:r>
                        <a:rPr lang="pt-BR" sz="1800" b="1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04" marR="7304" marT="7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11.660,9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7.320,8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1.056,90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742,7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514,7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451,8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169,3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145,5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196,3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115,1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10/11</a:t>
                      </a:r>
                      <a:r>
                        <a:rPr lang="pt-BR" sz="1800" b="1" i="0" u="none" strike="noStrike" baseline="30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304" marR="7304" marT="73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13.902,2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8.832,0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1.035,80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740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722,2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461,2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313,2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191,1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157,4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155,5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92,7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5857875" y="4143375"/>
            <a:ext cx="32067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b="1" dirty="0">
                <a:latin typeface="+mn-lt"/>
              </a:rPr>
              <a:t>Fonte: </a:t>
            </a:r>
            <a:r>
              <a:rPr lang="pt-BR" sz="1400" dirty="0">
                <a:latin typeface="+mn-lt"/>
              </a:rPr>
              <a:t>Conab        1Estimativa e 2Previsão</a:t>
            </a: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673225" y="4765675"/>
          <a:ext cx="1612900" cy="1520190"/>
        </p:xfrm>
        <a:graphic>
          <a:graphicData uri="http://schemas.openxmlformats.org/drawingml/2006/table">
            <a:tbl>
              <a:tblPr/>
              <a:tblGrid>
                <a:gridCol w="785818"/>
                <a:gridCol w="827082"/>
              </a:tblGrid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2005/06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2006/07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2007/08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2008/09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2009/10</a:t>
                      </a:r>
                      <a:r>
                        <a:rPr lang="pt-BR" sz="16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2010/11</a:t>
                      </a:r>
                      <a:r>
                        <a:rPr lang="pt-BR" sz="16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428625" y="4408488"/>
            <a:ext cx="5572125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600" b="1" dirty="0">
                <a:latin typeface="+mn-lt"/>
              </a:rPr>
              <a:t>Média (%) Produção RS em relação a do Brasil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4071938" y="5286375"/>
          <a:ext cx="2357454" cy="436245"/>
        </p:xfrm>
        <a:graphic>
          <a:graphicData uri="http://schemas.openxmlformats.org/drawingml/2006/table">
            <a:tbl>
              <a:tblPr/>
              <a:tblGrid>
                <a:gridCol w="1571636"/>
                <a:gridCol w="785818"/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Média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(%) RS 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dos últimos 06 anos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5609FEE-4B02-456D-91A7-FAD36398061A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10311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/>
            </a:p>
          </p:txBody>
        </p:sp>
      </p:grpSp>
      <p:pic>
        <p:nvPicPr>
          <p:cNvPr id="10245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71438" y="85725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" hangingPunct="0">
              <a:defRPr/>
            </a:pPr>
            <a:r>
              <a:rPr lang="pt-BR" sz="28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Área, Produtividade e Produção do Arroz em Casca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" hangingPunct="0">
              <a:defRPr/>
            </a:pPr>
            <a:r>
              <a:rPr lang="pt-BR" sz="2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ARROZ 			                 </a:t>
            </a:r>
            <a:r>
              <a:rPr lang="pt-BR" sz="2600" b="1" dirty="0">
                <a:solidFill>
                  <a:srgbClr val="000000"/>
                </a:solidFill>
                <a:latin typeface="+mj-lt"/>
              </a:rPr>
              <a:t>Cenário do Rio Grande do Sul</a:t>
            </a:r>
            <a:endParaRPr lang="pt-BR" sz="2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928688" y="1643063"/>
          <a:ext cx="7286677" cy="3571892"/>
        </p:xfrm>
        <a:graphic>
          <a:graphicData uri="http://schemas.openxmlformats.org/drawingml/2006/table">
            <a:tbl>
              <a:tblPr/>
              <a:tblGrid>
                <a:gridCol w="1071544"/>
                <a:gridCol w="2005053"/>
                <a:gridCol w="2105040"/>
                <a:gridCol w="2105040"/>
              </a:tblGrid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Safra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Área (mil hectares)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Produtividade (kg/ha)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Produção (mil ton)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2001/02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5.548,0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5.464,8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2002/03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4.890,0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4.696,4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2003/04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6.064,0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6.432,7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2004/05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5.912,0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6.332,9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2005/06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6.872,4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2006/07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6.726,0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6.419,4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2007/08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6.902,0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7.361,7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2008/09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1.105,6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7.905,0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24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2009/10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1.079,6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6.781,0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7.320,8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2010/11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8.832,0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>
          <a:xfrm>
            <a:off x="865188" y="5214938"/>
            <a:ext cx="32067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b="1" dirty="0">
                <a:latin typeface="+mn-lt"/>
              </a:rPr>
              <a:t>Fonte: </a:t>
            </a:r>
            <a:r>
              <a:rPr lang="pt-BR" sz="1400" dirty="0">
                <a:latin typeface="+mn-lt"/>
              </a:rPr>
              <a:t>Conab        1Estimativa e 2Previsão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8E4C1CB-F4D6-420F-8EE3-311853190330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12441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/>
            </a:p>
          </p:txBody>
        </p:sp>
      </p:grpSp>
      <p:pic>
        <p:nvPicPr>
          <p:cNvPr id="12293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" hangingPunct="0">
              <a:defRPr/>
            </a:pPr>
            <a:r>
              <a:rPr lang="pt-BR" sz="2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ARROZ 			                       </a:t>
            </a:r>
            <a:r>
              <a:rPr lang="pt-BR" sz="2600" b="1" dirty="0">
                <a:solidFill>
                  <a:srgbClr val="000000"/>
                </a:solidFill>
                <a:latin typeface="+mj-lt"/>
              </a:rPr>
              <a:t>Renda Atividade Orizícola</a:t>
            </a:r>
            <a:endParaRPr lang="pt-BR" sz="2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714500" y="857250"/>
          <a:ext cx="5715038" cy="5608320"/>
        </p:xfrm>
        <a:graphic>
          <a:graphicData uri="http://schemas.openxmlformats.org/drawingml/2006/table">
            <a:tbl>
              <a:tblPr/>
              <a:tblGrid>
                <a:gridCol w="808018"/>
                <a:gridCol w="1325653"/>
                <a:gridCol w="1325653"/>
                <a:gridCol w="1127857"/>
                <a:gridCol w="1127857"/>
              </a:tblGrid>
              <a:tr h="236069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CUSTO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P. MÉDIO (1) POR SACO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Resultado PM - Ct saco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 HECTARE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 SACO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3468,71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6827,3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-15,26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6042,7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-22,83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5299,63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-12,87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4445,2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3804,13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-7,05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-6,28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3107,28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2907,39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-4,89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2933,36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3187,74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3508,12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42,91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4042,61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3872,74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-12,93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3623,96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-10,28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-5,29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4269,03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-4,15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4024,68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98513" y="2911475"/>
            <a:ext cx="7845425" cy="14462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 21 anos, 14 apresentaram resultados negativos (67%)</a:t>
            </a:r>
            <a:endParaRPr lang="pt-BR" sz="4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500813" y="6510338"/>
            <a:ext cx="9318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 err="1">
                <a:latin typeface="+mn-lt"/>
              </a:rPr>
              <a:t>Fonte</a:t>
            </a:r>
            <a:r>
              <a:rPr lang="en-US" sz="1200" b="1" dirty="0">
                <a:latin typeface="+mn-lt"/>
              </a:rPr>
              <a:t>:</a:t>
            </a:r>
            <a:r>
              <a:rPr lang="en-US" sz="1200" dirty="0">
                <a:latin typeface="+mn-lt"/>
              </a:rPr>
              <a:t> IRGA</a:t>
            </a:r>
            <a:endParaRPr lang="pt-B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73E72F-C363-4CB1-8591-50604EF19A66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04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1550" y="3225800"/>
            <a:ext cx="22129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upo 62"/>
          <p:cNvGrpSpPr/>
          <p:nvPr/>
        </p:nvGrpSpPr>
        <p:grpSpPr>
          <a:xfrm>
            <a:off x="202442" y="4558725"/>
            <a:ext cx="8905910" cy="1727795"/>
            <a:chOff x="202442" y="4581525"/>
            <a:chExt cx="8905910" cy="1727795"/>
          </a:xfrm>
        </p:grpSpPr>
        <p:sp>
          <p:nvSpPr>
            <p:cNvPr id="5" name="CaixaDeTexto 4"/>
            <p:cNvSpPr txBox="1">
              <a:spLocks/>
            </p:cNvSpPr>
            <p:nvPr/>
          </p:nvSpPr>
          <p:spPr>
            <a:xfrm>
              <a:off x="202442" y="5373320"/>
              <a:ext cx="1368000" cy="936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ETANOL</a:t>
              </a:r>
            </a:p>
          </p:txBody>
        </p:sp>
        <p:sp>
          <p:nvSpPr>
            <p:cNvPr id="37" name="CaixaDeTexto 36"/>
            <p:cNvSpPr txBox="1">
              <a:spLocks/>
            </p:cNvSpPr>
            <p:nvPr/>
          </p:nvSpPr>
          <p:spPr>
            <a:xfrm>
              <a:off x="1691680" y="5373319"/>
              <a:ext cx="1368000" cy="90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DDGS</a:t>
              </a:r>
            </a:p>
          </p:txBody>
        </p:sp>
        <p:sp>
          <p:nvSpPr>
            <p:cNvPr id="38" name="CaixaDeTexto 37"/>
            <p:cNvSpPr txBox="1">
              <a:spLocks/>
            </p:cNvSpPr>
            <p:nvPr/>
          </p:nvSpPr>
          <p:spPr>
            <a:xfrm>
              <a:off x="3203848" y="5373318"/>
              <a:ext cx="1368000" cy="90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CO2</a:t>
              </a:r>
            </a:p>
          </p:txBody>
        </p:sp>
        <p:sp>
          <p:nvSpPr>
            <p:cNvPr id="40" name="CaixaDeTexto 39"/>
            <p:cNvSpPr txBox="1">
              <a:spLocks/>
            </p:cNvSpPr>
            <p:nvPr/>
          </p:nvSpPr>
          <p:spPr>
            <a:xfrm>
              <a:off x="4716168" y="5373318"/>
              <a:ext cx="1368000" cy="90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ÓLEO FÚSEL</a:t>
              </a:r>
            </a:p>
          </p:txBody>
        </p:sp>
        <p:cxnSp>
          <p:nvCxnSpPr>
            <p:cNvPr id="11" name="Conector angulado 10"/>
            <p:cNvCxnSpPr>
              <a:stCxn id="34" idx="2"/>
              <a:endCxn id="0" idx="0"/>
            </p:cNvCxnSpPr>
            <p:nvPr/>
          </p:nvCxnSpPr>
          <p:spPr>
            <a:xfrm rot="5400000">
              <a:off x="2355850" y="3111500"/>
              <a:ext cx="792163" cy="373221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angulado 12"/>
            <p:cNvCxnSpPr>
              <a:stCxn id="34" idx="2"/>
              <a:endCxn id="0" idx="0"/>
            </p:cNvCxnSpPr>
            <p:nvPr/>
          </p:nvCxnSpPr>
          <p:spPr>
            <a:xfrm rot="5400000">
              <a:off x="3100387" y="3856038"/>
              <a:ext cx="792163" cy="2243138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angulado 14"/>
            <p:cNvCxnSpPr>
              <a:stCxn id="34" idx="2"/>
              <a:endCxn id="0" idx="0"/>
            </p:cNvCxnSpPr>
            <p:nvPr/>
          </p:nvCxnSpPr>
          <p:spPr>
            <a:xfrm rot="5400000">
              <a:off x="3856831" y="4612482"/>
              <a:ext cx="792163" cy="730250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angulado 20"/>
            <p:cNvCxnSpPr>
              <a:stCxn id="34" idx="2"/>
              <a:endCxn id="0" idx="0"/>
            </p:cNvCxnSpPr>
            <p:nvPr/>
          </p:nvCxnSpPr>
          <p:spPr>
            <a:xfrm rot="16200000" flipH="1">
              <a:off x="4613275" y="4586288"/>
              <a:ext cx="792163" cy="78263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CaixaDeTexto 44"/>
            <p:cNvSpPr txBox="1">
              <a:spLocks/>
            </p:cNvSpPr>
            <p:nvPr/>
          </p:nvSpPr>
          <p:spPr>
            <a:xfrm>
              <a:off x="6228336" y="5373318"/>
              <a:ext cx="1368000" cy="90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ENERGIA</a:t>
              </a:r>
            </a:p>
          </p:txBody>
        </p:sp>
        <p:sp>
          <p:nvSpPr>
            <p:cNvPr id="46" name="CaixaDeTexto 45"/>
            <p:cNvSpPr txBox="1">
              <a:spLocks/>
            </p:cNvSpPr>
            <p:nvPr/>
          </p:nvSpPr>
          <p:spPr>
            <a:xfrm>
              <a:off x="7740352" y="5373318"/>
              <a:ext cx="1368000" cy="90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dirty="0"/>
                <a:t>OUTROS</a:t>
              </a:r>
            </a:p>
          </p:txBody>
        </p:sp>
        <p:cxnSp>
          <p:nvCxnSpPr>
            <p:cNvPr id="17" name="Conector angulado 16"/>
            <p:cNvCxnSpPr>
              <a:stCxn id="34" idx="2"/>
              <a:endCxn id="0" idx="0"/>
            </p:cNvCxnSpPr>
            <p:nvPr/>
          </p:nvCxnSpPr>
          <p:spPr>
            <a:xfrm rot="16200000" flipH="1">
              <a:off x="5368925" y="3830638"/>
              <a:ext cx="792163" cy="2293937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ector angulado 18"/>
            <p:cNvCxnSpPr>
              <a:stCxn id="34" idx="2"/>
              <a:endCxn id="0" idx="0"/>
            </p:cNvCxnSpPr>
            <p:nvPr/>
          </p:nvCxnSpPr>
          <p:spPr>
            <a:xfrm rot="16200000" flipH="1">
              <a:off x="6125369" y="3074194"/>
              <a:ext cx="792163" cy="3806825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466" name="Título 1"/>
          <p:cNvSpPr txBox="1">
            <a:spLocks/>
          </p:cNvSpPr>
          <p:nvPr/>
        </p:nvSpPr>
        <p:spPr bwMode="auto">
          <a:xfrm>
            <a:off x="1371600" y="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600" b="1" dirty="0" err="1">
                <a:latin typeface="Calibri" pitchFamily="34" charset="0"/>
              </a:rPr>
              <a:t>Conceito</a:t>
            </a:r>
            <a:r>
              <a:rPr lang="en-US" sz="2600" b="1" dirty="0">
                <a:latin typeface="Calibri" pitchFamily="34" charset="0"/>
              </a:rPr>
              <a:t> do </a:t>
            </a:r>
            <a:r>
              <a:rPr lang="en-US" sz="2600" b="1" dirty="0" err="1">
                <a:latin typeface="Calibri" pitchFamily="34" charset="0"/>
              </a:rPr>
              <a:t>Projeto</a:t>
            </a:r>
            <a:endParaRPr lang="pt-BR" sz="2600" b="1" dirty="0">
              <a:latin typeface="Calibri" pitchFamily="34" charset="0"/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142844" y="765175"/>
            <a:ext cx="8858312" cy="2449511"/>
            <a:chOff x="142844" y="836613"/>
            <a:chExt cx="8858312" cy="2449511"/>
          </a:xfrm>
        </p:grpSpPr>
        <p:grpSp>
          <p:nvGrpSpPr>
            <p:cNvPr id="53" name="Grupo 52"/>
            <p:cNvGrpSpPr/>
            <p:nvPr/>
          </p:nvGrpSpPr>
          <p:grpSpPr>
            <a:xfrm>
              <a:off x="142844" y="836613"/>
              <a:ext cx="8858312" cy="2020883"/>
              <a:chOff x="357158" y="836613"/>
              <a:chExt cx="8858312" cy="2020883"/>
            </a:xfrm>
          </p:grpSpPr>
          <p:sp>
            <p:nvSpPr>
              <p:cNvPr id="60428" name="Retângulo 16"/>
              <p:cNvSpPr>
                <a:spLocks noChangeArrowheads="1"/>
              </p:cNvSpPr>
              <p:nvPr/>
            </p:nvSpPr>
            <p:spPr bwMode="auto">
              <a:xfrm>
                <a:off x="441325" y="836613"/>
                <a:ext cx="1268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dirty="0">
                    <a:latin typeface="Calibri" pitchFamily="34" charset="0"/>
                  </a:rPr>
                  <a:t>Arroz </a:t>
                </a:r>
              </a:p>
            </p:txBody>
          </p:sp>
          <p:sp>
            <p:nvSpPr>
              <p:cNvPr id="60429" name="Retângulo 17"/>
              <p:cNvSpPr>
                <a:spLocks noChangeArrowheads="1"/>
              </p:cNvSpPr>
              <p:nvPr/>
            </p:nvSpPr>
            <p:spPr bwMode="auto">
              <a:xfrm>
                <a:off x="3428992" y="871538"/>
                <a:ext cx="12192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>
                    <a:latin typeface="Calibri" pitchFamily="34" charset="0"/>
                  </a:rPr>
                  <a:t>Triticale</a:t>
                </a:r>
                <a:endParaRPr lang="pt-BR" dirty="0">
                  <a:latin typeface="Calibri" pitchFamily="34" charset="0"/>
                </a:endParaRPr>
              </a:p>
            </p:txBody>
          </p:sp>
          <p:sp>
            <p:nvSpPr>
              <p:cNvPr id="60430" name="Retângulo 18"/>
              <p:cNvSpPr>
                <a:spLocks noChangeArrowheads="1"/>
              </p:cNvSpPr>
              <p:nvPr/>
            </p:nvSpPr>
            <p:spPr bwMode="auto">
              <a:xfrm>
                <a:off x="1944688" y="852488"/>
                <a:ext cx="128587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>
                    <a:latin typeface="Calibri" pitchFamily="34" charset="0"/>
                  </a:rPr>
                  <a:t>Sorgo</a:t>
                </a:r>
              </a:p>
            </p:txBody>
          </p:sp>
          <p:sp>
            <p:nvSpPr>
              <p:cNvPr id="60431" name="Retângulo 19"/>
              <p:cNvSpPr>
                <a:spLocks noChangeArrowheads="1"/>
              </p:cNvSpPr>
              <p:nvPr/>
            </p:nvSpPr>
            <p:spPr bwMode="auto">
              <a:xfrm>
                <a:off x="4787900" y="879475"/>
                <a:ext cx="14398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Batata-doce</a:t>
                </a:r>
                <a:endParaRPr lang="pt-BR">
                  <a:latin typeface="Calibri" pitchFamily="34" charset="0"/>
                </a:endParaRPr>
              </a:p>
            </p:txBody>
          </p:sp>
          <p:sp>
            <p:nvSpPr>
              <p:cNvPr id="60432" name="Retângulo 20"/>
              <p:cNvSpPr>
                <a:spLocks noChangeArrowheads="1"/>
              </p:cNvSpPr>
              <p:nvPr/>
            </p:nvSpPr>
            <p:spPr bwMode="auto">
              <a:xfrm>
                <a:off x="6326188" y="842963"/>
                <a:ext cx="140811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Centeio</a:t>
                </a:r>
                <a:endParaRPr lang="pt-BR">
                  <a:latin typeface="Calibri" pitchFamily="34" charset="0"/>
                </a:endParaRPr>
              </a:p>
            </p:txBody>
          </p:sp>
          <p:sp>
            <p:nvSpPr>
              <p:cNvPr id="60433" name="Retângulo 21"/>
              <p:cNvSpPr>
                <a:spLocks noChangeArrowheads="1"/>
              </p:cNvSpPr>
              <p:nvPr/>
            </p:nvSpPr>
            <p:spPr bwMode="auto">
              <a:xfrm>
                <a:off x="7878763" y="842963"/>
                <a:ext cx="1239837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>
                    <a:latin typeface="Calibri" pitchFamily="34" charset="0"/>
                  </a:rPr>
                  <a:t>Cevada</a:t>
                </a:r>
                <a:endParaRPr lang="pt-BR">
                  <a:latin typeface="Calibri" pitchFamily="34" charset="0"/>
                </a:endParaRPr>
              </a:p>
            </p:txBody>
          </p:sp>
          <p:grpSp>
            <p:nvGrpSpPr>
              <p:cNvPr id="52" name="Grupo 51"/>
              <p:cNvGrpSpPr/>
              <p:nvPr/>
            </p:nvGrpSpPr>
            <p:grpSpPr>
              <a:xfrm>
                <a:off x="357158" y="1181090"/>
                <a:ext cx="8858312" cy="1676406"/>
                <a:chOff x="71406" y="1285859"/>
                <a:chExt cx="8858312" cy="1676406"/>
              </a:xfrm>
            </p:grpSpPr>
            <p:pic>
              <p:nvPicPr>
                <p:cNvPr id="60434" name="Picture 17" descr="C:\Users\Charles\Desktop\cevada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572396" y="1285859"/>
                  <a:ext cx="1357322" cy="1348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25" name="Picture 3" descr="C:\Users\Charles\Desktop\untitlewsded.bm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71406" y="1285860"/>
                  <a:ext cx="1357322" cy="1357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26" name="Picture 15" descr="C:\Users\Charles\Desktop\trigo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071802" y="1285860"/>
                  <a:ext cx="1322388" cy="13668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27" name="Picture 16" descr="C:\Users\Charles\Desktop\aveia.bmp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075383" y="1285860"/>
                  <a:ext cx="1354137" cy="1357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67" name="Picture 51" descr="batata-doce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72000" y="1285860"/>
                  <a:ext cx="1357322" cy="1368425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51" name="Grupo 50"/>
                <p:cNvGrpSpPr/>
                <p:nvPr/>
              </p:nvGrpSpPr>
              <p:grpSpPr>
                <a:xfrm>
                  <a:off x="785786" y="2643182"/>
                  <a:ext cx="7358114" cy="319083"/>
                  <a:chOff x="1000100" y="2681289"/>
                  <a:chExt cx="7358114" cy="319083"/>
                </a:xfrm>
              </p:grpSpPr>
              <p:cxnSp>
                <p:nvCxnSpPr>
                  <p:cNvPr id="41" name="Conector reto 40"/>
                  <p:cNvCxnSpPr/>
                  <p:nvPr/>
                </p:nvCxnSpPr>
                <p:spPr>
                  <a:xfrm>
                    <a:off x="1000100" y="3000372"/>
                    <a:ext cx="7358114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Conector reto 42"/>
                  <p:cNvCxnSpPr/>
                  <p:nvPr/>
                </p:nvCxnSpPr>
                <p:spPr>
                  <a:xfrm rot="16200000" flipH="1">
                    <a:off x="840953" y="2840436"/>
                    <a:ext cx="319083" cy="78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Conector reto 43"/>
                  <p:cNvCxnSpPr/>
                  <p:nvPr/>
                </p:nvCxnSpPr>
                <p:spPr>
                  <a:xfrm rot="16200000" flipH="1">
                    <a:off x="2340362" y="2840436"/>
                    <a:ext cx="319083" cy="78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reto 46"/>
                  <p:cNvCxnSpPr/>
                  <p:nvPr/>
                </p:nvCxnSpPr>
                <p:spPr>
                  <a:xfrm rot="16200000" flipH="1">
                    <a:off x="3769911" y="2840436"/>
                    <a:ext cx="319083" cy="78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ector reto 47"/>
                  <p:cNvCxnSpPr/>
                  <p:nvPr/>
                </p:nvCxnSpPr>
                <p:spPr>
                  <a:xfrm rot="16200000" flipH="1">
                    <a:off x="5270109" y="2840436"/>
                    <a:ext cx="319083" cy="78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ector reto 48"/>
                  <p:cNvCxnSpPr/>
                  <p:nvPr/>
                </p:nvCxnSpPr>
                <p:spPr>
                  <a:xfrm rot="16200000" flipH="1">
                    <a:off x="6769518" y="2840436"/>
                    <a:ext cx="319083" cy="78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ector reto 49"/>
                  <p:cNvCxnSpPr/>
                  <p:nvPr/>
                </p:nvCxnSpPr>
                <p:spPr>
                  <a:xfrm rot="16200000" flipH="1">
                    <a:off x="8198278" y="2840436"/>
                    <a:ext cx="319083" cy="78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0424" name="Picture 2" descr="C:\Users\Charles\Desktop\Sorgo.jp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571604" y="1285860"/>
                  <a:ext cx="1357322" cy="13573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cxnSp>
          <p:nvCxnSpPr>
            <p:cNvPr id="59" name="Conector de seta reta 58"/>
            <p:cNvCxnSpPr/>
            <p:nvPr/>
          </p:nvCxnSpPr>
          <p:spPr>
            <a:xfrm rot="5400000">
              <a:off x="4356892" y="3071016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4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2857500"/>
            <a:ext cx="18605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aixaDeTexto 1"/>
          <p:cNvSpPr txBox="1">
            <a:spLocks noChangeArrowheads="1"/>
          </p:cNvSpPr>
          <p:nvPr/>
        </p:nvSpPr>
        <p:spPr bwMode="auto">
          <a:xfrm>
            <a:off x="5786438" y="4500563"/>
            <a:ext cx="3232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HIDRATADO</a:t>
            </a:r>
          </a:p>
          <a:p>
            <a:pPr marL="285750" indent="-285750"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ANIDRO</a:t>
            </a:r>
          </a:p>
          <a:p>
            <a:pPr marL="285750" indent="-285750"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INDÚSTRIA ALCOOL QUÍMICA</a:t>
            </a:r>
          </a:p>
          <a:p>
            <a:pPr marL="285750" indent="-285750"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POTÁVEL E ALIMENTÍCIA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5776913"/>
            <a:ext cx="12509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5500688"/>
            <a:ext cx="16430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8" y="3500438"/>
            <a:ext cx="13239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59F024A-05A7-4634-8357-4CEDFCC38E8E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741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0175" y="1143000"/>
            <a:ext cx="23288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285750" y="1428750"/>
            <a:ext cx="2357438" cy="1000125"/>
            <a:chOff x="428596" y="1785925"/>
            <a:chExt cx="2357454" cy="1000133"/>
          </a:xfrm>
        </p:grpSpPr>
        <p:grpSp>
          <p:nvGrpSpPr>
            <p:cNvPr id="4" name="Grupo 16"/>
            <p:cNvGrpSpPr>
              <a:grpSpLocks/>
            </p:cNvGrpSpPr>
            <p:nvPr/>
          </p:nvGrpSpPr>
          <p:grpSpPr bwMode="auto">
            <a:xfrm>
              <a:off x="428596" y="1785925"/>
              <a:ext cx="1928826" cy="1000133"/>
              <a:chOff x="214282" y="3428471"/>
              <a:chExt cx="2000645" cy="1000485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214282" y="3428471"/>
                <a:ext cx="2000645" cy="100048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84328" y="3754026"/>
                <a:ext cx="1572524" cy="3573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/>
                  <a:t>Matéria</a:t>
                </a:r>
                <a:r>
                  <a:rPr lang="en-US" b="1" dirty="0"/>
                  <a:t>-Prima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(</a:t>
                </a:r>
                <a:r>
                  <a:rPr lang="en-US" b="1" dirty="0" err="1"/>
                  <a:t>Cereais</a:t>
                </a:r>
                <a:r>
                  <a:rPr lang="en-US" b="1" dirty="0"/>
                  <a:t>)</a:t>
                </a:r>
                <a:endParaRPr lang="pt-BR" b="1" dirty="0" err="1"/>
              </a:p>
            </p:txBody>
          </p:sp>
        </p:grpSp>
        <p:cxnSp>
          <p:nvCxnSpPr>
            <p:cNvPr id="32" name="Conector de seta reta 31"/>
            <p:cNvCxnSpPr/>
            <p:nvPr/>
          </p:nvCxnSpPr>
          <p:spPr bwMode="auto">
            <a:xfrm flipV="1">
              <a:off x="2419335" y="2279642"/>
              <a:ext cx="366715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Retângulo 46"/>
          <p:cNvSpPr/>
          <p:nvPr/>
        </p:nvSpPr>
        <p:spPr bwMode="auto">
          <a:xfrm>
            <a:off x="142875" y="4572000"/>
            <a:ext cx="2143125" cy="7858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Produtos</a:t>
            </a:r>
            <a:endParaRPr lang="pt-BR" b="1" dirty="0" err="1"/>
          </a:p>
        </p:txBody>
      </p:sp>
      <p:sp>
        <p:nvSpPr>
          <p:cNvPr id="49" name="Chave direita 48"/>
          <p:cNvSpPr/>
          <p:nvPr/>
        </p:nvSpPr>
        <p:spPr bwMode="auto">
          <a:xfrm>
            <a:off x="2071688" y="3929063"/>
            <a:ext cx="250825" cy="20002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7422" name="Picture 2" descr="C:\Users\Charles\Desktop\Sor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5513" y="793750"/>
            <a:ext cx="5461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C:\Users\Charles\Desktop\tri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827088"/>
            <a:ext cx="561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3" descr="C:\Users\Charles\Desktop\untitlewsded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50" y="785813"/>
            <a:ext cx="5461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4" descr="C:\Users\Charles\Desktop\milh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638" y="2520950"/>
            <a:ext cx="5191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6" descr="C:\Users\Charles\Desktop\aveia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88" y="2500313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7" descr="C:\Users\Charles\Desktop\cevad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25" y="2503488"/>
            <a:ext cx="519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ector de seta reta 27"/>
          <p:cNvCxnSpPr/>
          <p:nvPr/>
        </p:nvCxnSpPr>
        <p:spPr bwMode="auto">
          <a:xfrm>
            <a:off x="5070475" y="1347788"/>
            <a:ext cx="5302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 bwMode="auto">
          <a:xfrm>
            <a:off x="7077075" y="1071563"/>
            <a:ext cx="995363" cy="212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Etanol</a:t>
            </a:r>
            <a:endParaRPr lang="pt-BR" dirty="0" err="1"/>
          </a:p>
        </p:txBody>
      </p:sp>
      <p:sp>
        <p:nvSpPr>
          <p:cNvPr id="30" name="Chave direita 29"/>
          <p:cNvSpPr/>
          <p:nvPr/>
        </p:nvSpPr>
        <p:spPr bwMode="auto">
          <a:xfrm>
            <a:off x="6991350" y="1000125"/>
            <a:ext cx="152400" cy="6889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643563" y="1223963"/>
            <a:ext cx="1285875" cy="28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Produtos</a:t>
            </a:r>
            <a:endParaRPr lang="pt-BR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72438" y="928688"/>
            <a:ext cx="500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aixaDeTexto 49"/>
          <p:cNvSpPr txBox="1">
            <a:spLocks/>
          </p:cNvSpPr>
          <p:nvPr/>
        </p:nvSpPr>
        <p:spPr>
          <a:xfrm>
            <a:off x="2643174" y="4429132"/>
            <a:ext cx="1357322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ETANOL</a:t>
            </a: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  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Conceito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</a:t>
            </a:r>
            <a:r>
              <a:rPr lang="en-US" sz="2600" b="1" dirty="0">
                <a:latin typeface="+mj-lt"/>
                <a:ea typeface="+mj-ea"/>
                <a:cs typeface="+mj-cs"/>
              </a:rPr>
              <a:t>                                              </a:t>
            </a:r>
            <a:endParaRPr lang="pt-BR" sz="2600" b="1" dirty="0">
              <a:latin typeface="+mj-lt"/>
              <a:ea typeface="+mj-ea"/>
              <a:cs typeface="+mj-cs"/>
            </a:endParaRPr>
          </a:p>
        </p:txBody>
      </p:sp>
      <p:sp>
        <p:nvSpPr>
          <p:cNvPr id="36" name="Título 1"/>
          <p:cNvSpPr txBox="1">
            <a:spLocks/>
          </p:cNvSpPr>
          <p:nvPr/>
        </p:nvSpPr>
        <p:spPr>
          <a:xfrm>
            <a:off x="152400" y="0"/>
            <a:ext cx="9144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  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</a:t>
            </a:r>
            <a:r>
              <a:rPr lang="en-US" sz="2600" b="1" dirty="0">
                <a:latin typeface="+mj-lt"/>
                <a:ea typeface="+mj-ea"/>
                <a:cs typeface="+mj-cs"/>
              </a:rPr>
              <a:t>                                              → </a:t>
            </a:r>
            <a:r>
              <a:rPr lang="en-US" sz="2600" b="1" dirty="0" err="1">
                <a:latin typeface="+mj-lt"/>
                <a:ea typeface="+mj-ea"/>
                <a:cs typeface="+mj-cs"/>
              </a:rPr>
              <a:t>Produtos</a:t>
            </a:r>
            <a:endParaRPr lang="pt-BR" sz="2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7438" name="Picture 38" descr="batata-doc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2492375"/>
            <a:ext cx="54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7" grpId="0" animBg="1"/>
      <p:bldP spid="49" grpId="0" animBg="1"/>
      <p:bldP spid="29" grpId="0" animBg="1"/>
      <p:bldP spid="30" grpId="0" animBg="1"/>
      <p:bldP spid="31" grpId="0" animBg="1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user\Desktop\p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72063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45A7F9B-6DA6-467F-9BC2-542D07EECC01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843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175" y="1143000"/>
            <a:ext cx="23288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285750" y="1428750"/>
            <a:ext cx="2357438" cy="1000125"/>
            <a:chOff x="428596" y="1785925"/>
            <a:chExt cx="2357454" cy="1000133"/>
          </a:xfrm>
        </p:grpSpPr>
        <p:grpSp>
          <p:nvGrpSpPr>
            <p:cNvPr id="4" name="Grupo 16"/>
            <p:cNvGrpSpPr>
              <a:grpSpLocks/>
            </p:cNvGrpSpPr>
            <p:nvPr/>
          </p:nvGrpSpPr>
          <p:grpSpPr bwMode="auto">
            <a:xfrm>
              <a:off x="428596" y="1785925"/>
              <a:ext cx="1928826" cy="1000133"/>
              <a:chOff x="214282" y="3428471"/>
              <a:chExt cx="2000645" cy="1000485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214282" y="3428471"/>
                <a:ext cx="2000645" cy="100048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84328" y="3754026"/>
                <a:ext cx="1572524" cy="3573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/>
                  <a:t>Matéria</a:t>
                </a:r>
                <a:r>
                  <a:rPr lang="en-US" b="1" dirty="0"/>
                  <a:t>-Prima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(</a:t>
                </a:r>
                <a:r>
                  <a:rPr lang="en-US" b="1" dirty="0" err="1"/>
                  <a:t>Cereais</a:t>
                </a:r>
                <a:r>
                  <a:rPr lang="en-US" b="1" dirty="0"/>
                  <a:t>)</a:t>
                </a:r>
                <a:endParaRPr lang="pt-BR" b="1" dirty="0" err="1"/>
              </a:p>
            </p:txBody>
          </p:sp>
        </p:grpSp>
        <p:cxnSp>
          <p:nvCxnSpPr>
            <p:cNvPr id="32" name="Conector de seta reta 31"/>
            <p:cNvCxnSpPr/>
            <p:nvPr/>
          </p:nvCxnSpPr>
          <p:spPr bwMode="auto">
            <a:xfrm flipV="1">
              <a:off x="2419335" y="2279642"/>
              <a:ext cx="366715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o 64"/>
          <p:cNvGrpSpPr>
            <a:grpSpLocks/>
          </p:cNvGrpSpPr>
          <p:nvPr/>
        </p:nvGrpSpPr>
        <p:grpSpPr bwMode="auto">
          <a:xfrm>
            <a:off x="142875" y="3929063"/>
            <a:ext cx="2179638" cy="2000250"/>
            <a:chOff x="142844" y="3929066"/>
            <a:chExt cx="2179314" cy="2000264"/>
          </a:xfrm>
        </p:grpSpPr>
        <p:sp>
          <p:nvSpPr>
            <p:cNvPr id="47" name="Retângulo 46"/>
            <p:cNvSpPr/>
            <p:nvPr/>
          </p:nvSpPr>
          <p:spPr bwMode="auto">
            <a:xfrm>
              <a:off x="142844" y="4572007"/>
              <a:ext cx="2142806" cy="7858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Co-</a:t>
              </a:r>
              <a:r>
                <a:rPr lang="en-US" b="1" dirty="0" err="1"/>
                <a:t>produtos</a:t>
              </a:r>
              <a:endParaRPr lang="pt-BR" b="1" dirty="0" err="1"/>
            </a:p>
          </p:txBody>
        </p:sp>
        <p:sp>
          <p:nvSpPr>
            <p:cNvPr id="49" name="Chave direita 48"/>
            <p:cNvSpPr/>
            <p:nvPr/>
          </p:nvSpPr>
          <p:spPr bwMode="auto">
            <a:xfrm>
              <a:off x="2071370" y="3929066"/>
              <a:ext cx="250788" cy="200026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8441" name="Picture 2" descr="C:\Users\Charles\Desktop\Sor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513" y="793750"/>
            <a:ext cx="5461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5" descr="C:\Users\Charles\Desktop\tri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827088"/>
            <a:ext cx="561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" descr="C:\Users\Charles\Desktop\untitlewsded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785813"/>
            <a:ext cx="5461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C:\Users\Charles\Desktop\milh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638" y="2520950"/>
            <a:ext cx="5191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 descr="C:\Users\Charles\Desktop\avei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2500313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7" descr="C:\Users\Charles\Desktop\ceva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25" y="2503488"/>
            <a:ext cx="519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  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Conceito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</a:t>
            </a:r>
            <a:r>
              <a:rPr lang="en-US" sz="2600" b="1" dirty="0">
                <a:latin typeface="+mj-lt"/>
                <a:ea typeface="+mj-ea"/>
                <a:cs typeface="+mj-cs"/>
              </a:rPr>
              <a:t>                                              → Co-</a:t>
            </a:r>
            <a:r>
              <a:rPr lang="en-US" sz="2600" b="1" dirty="0" err="1">
                <a:latin typeface="+mj-lt"/>
                <a:ea typeface="+mj-ea"/>
                <a:cs typeface="+mj-cs"/>
              </a:rPr>
              <a:t>produtos</a:t>
            </a:r>
            <a:endParaRPr lang="pt-BR" sz="26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>
            <a:off x="5070475" y="1347788"/>
            <a:ext cx="5302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 bwMode="auto">
          <a:xfrm>
            <a:off x="7077075" y="1071563"/>
            <a:ext cx="995363" cy="212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Etanol</a:t>
            </a:r>
            <a:endParaRPr lang="pt-BR" dirty="0" err="1"/>
          </a:p>
        </p:txBody>
      </p:sp>
      <p:sp>
        <p:nvSpPr>
          <p:cNvPr id="30" name="Chave direita 29"/>
          <p:cNvSpPr/>
          <p:nvPr/>
        </p:nvSpPr>
        <p:spPr bwMode="auto">
          <a:xfrm>
            <a:off x="6991350" y="1000125"/>
            <a:ext cx="152400" cy="6889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643563" y="1223963"/>
            <a:ext cx="1285875" cy="28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Produtos</a:t>
            </a:r>
            <a:endParaRPr lang="pt-BR" dirty="0"/>
          </a:p>
        </p:txBody>
      </p:sp>
      <p:pic>
        <p:nvPicPr>
          <p:cNvPr id="1845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2438" y="928688"/>
            <a:ext cx="500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aixaDeTexto 49"/>
          <p:cNvSpPr txBox="1">
            <a:spLocks/>
          </p:cNvSpPr>
          <p:nvPr/>
        </p:nvSpPr>
        <p:spPr>
          <a:xfrm>
            <a:off x="2643174" y="4500570"/>
            <a:ext cx="1357322" cy="71438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WDGS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DDGS</a:t>
            </a:r>
          </a:p>
        </p:txBody>
      </p:sp>
      <p:grpSp>
        <p:nvGrpSpPr>
          <p:cNvPr id="6" name="Grupo 34"/>
          <p:cNvGrpSpPr>
            <a:grpSpLocks/>
          </p:cNvGrpSpPr>
          <p:nvPr/>
        </p:nvGrpSpPr>
        <p:grpSpPr bwMode="auto">
          <a:xfrm>
            <a:off x="4214813" y="4143375"/>
            <a:ext cx="4241800" cy="1271588"/>
            <a:chOff x="2771775" y="5181600"/>
            <a:chExt cx="4241800" cy="1271588"/>
          </a:xfrm>
        </p:grpSpPr>
        <p:sp>
          <p:nvSpPr>
            <p:cNvPr id="18467" name="CaixaDeTexto 35"/>
            <p:cNvSpPr txBox="1">
              <a:spLocks noChangeArrowheads="1"/>
            </p:cNvSpPr>
            <p:nvPr/>
          </p:nvSpPr>
          <p:spPr bwMode="auto">
            <a:xfrm>
              <a:off x="2771775" y="5684838"/>
              <a:ext cx="1955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pt-BR">
                  <a:latin typeface="Calibri" pitchFamily="34" charset="0"/>
                </a:rPr>
                <a:t>RAÇÃO ANIMAL</a:t>
              </a:r>
            </a:p>
          </p:txBody>
        </p:sp>
        <p:grpSp>
          <p:nvGrpSpPr>
            <p:cNvPr id="7" name="Grupo 9"/>
            <p:cNvGrpSpPr>
              <a:grpSpLocks/>
            </p:cNvGrpSpPr>
            <p:nvPr/>
          </p:nvGrpSpPr>
          <p:grpSpPr bwMode="auto">
            <a:xfrm>
              <a:off x="4694234" y="5181600"/>
              <a:ext cx="2319335" cy="1271588"/>
              <a:chOff x="4694909" y="5180999"/>
              <a:chExt cx="2318155" cy="1272337"/>
            </a:xfrm>
          </p:grpSpPr>
          <p:sp>
            <p:nvSpPr>
              <p:cNvPr id="39" name="Chave esquerda 38"/>
              <p:cNvSpPr/>
              <p:nvPr/>
            </p:nvSpPr>
            <p:spPr>
              <a:xfrm>
                <a:off x="4694912" y="5252479"/>
                <a:ext cx="453794" cy="1200857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70" name="CaixaDeTexto 3"/>
              <p:cNvSpPr txBox="1">
                <a:spLocks noChangeArrowheads="1"/>
              </p:cNvSpPr>
              <p:nvPr/>
            </p:nvSpPr>
            <p:spPr bwMode="auto">
              <a:xfrm>
                <a:off x="5220073" y="5180999"/>
                <a:ext cx="1792991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>
                    <a:latin typeface="Calibri" pitchFamily="34" charset="0"/>
                  </a:rPr>
                  <a:t>SUÍNOS</a:t>
                </a:r>
              </a:p>
              <a:p>
                <a:r>
                  <a:rPr lang="pt-BR">
                    <a:latin typeface="Calibri" pitchFamily="34" charset="0"/>
                  </a:rPr>
                  <a:t>AVES</a:t>
                </a:r>
              </a:p>
              <a:p>
                <a:r>
                  <a:rPr lang="pt-BR">
                    <a:latin typeface="Calibri" pitchFamily="34" charset="0"/>
                  </a:rPr>
                  <a:t>GADO DE CORTE </a:t>
                </a:r>
              </a:p>
              <a:p>
                <a:r>
                  <a:rPr lang="pt-BR">
                    <a:latin typeface="Calibri" pitchFamily="34" charset="0"/>
                  </a:rPr>
                  <a:t>GADO LEITEIRO</a:t>
                </a: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500" y="3286125"/>
            <a:ext cx="141763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o explicativo em elipse 52"/>
          <p:cNvSpPr/>
          <p:nvPr/>
        </p:nvSpPr>
        <p:spPr>
          <a:xfrm>
            <a:off x="6929438" y="2928938"/>
            <a:ext cx="2143125" cy="1071562"/>
          </a:xfrm>
          <a:prstGeom prst="wedgeEllipseCallout">
            <a:avLst>
              <a:gd name="adj1" fmla="val -33523"/>
              <a:gd name="adj2" fmla="val 598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solidFill>
                  <a:schemeClr val="tx1"/>
                </a:solidFill>
              </a:rPr>
              <a:t>ALIMENTAÇÃO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solidFill>
                  <a:schemeClr val="tx1"/>
                </a:solidFill>
              </a:rPr>
              <a:t>HUMANA</a:t>
            </a:r>
          </a:p>
        </p:txBody>
      </p:sp>
      <p:grpSp>
        <p:nvGrpSpPr>
          <p:cNvPr id="10" name="Grupo 63"/>
          <p:cNvGrpSpPr>
            <a:grpSpLocks/>
          </p:cNvGrpSpPr>
          <p:nvPr/>
        </p:nvGrpSpPr>
        <p:grpSpPr bwMode="auto">
          <a:xfrm>
            <a:off x="5072063" y="1955800"/>
            <a:ext cx="2214562" cy="758825"/>
            <a:chOff x="5072066" y="1955792"/>
            <a:chExt cx="2214582" cy="758818"/>
          </a:xfrm>
        </p:grpSpPr>
        <p:sp>
          <p:nvSpPr>
            <p:cNvPr id="54" name="Chave direita 53"/>
            <p:cNvSpPr/>
            <p:nvPr/>
          </p:nvSpPr>
          <p:spPr bwMode="auto">
            <a:xfrm>
              <a:off x="7072334" y="1955792"/>
              <a:ext cx="214314" cy="758818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6" name="Retângulo de cantos arredondados 55"/>
            <p:cNvSpPr/>
            <p:nvPr/>
          </p:nvSpPr>
          <p:spPr>
            <a:xfrm>
              <a:off x="5643571" y="2170103"/>
              <a:ext cx="1428763" cy="2857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Co-</a:t>
              </a:r>
              <a:r>
                <a:rPr lang="en-US" b="1" dirty="0" err="1"/>
                <a:t>produtos</a:t>
              </a:r>
              <a:endParaRPr lang="pt-BR" dirty="0"/>
            </a:p>
          </p:txBody>
        </p:sp>
        <p:cxnSp>
          <p:nvCxnSpPr>
            <p:cNvPr id="57" name="Conector de seta reta 56"/>
            <p:cNvCxnSpPr/>
            <p:nvPr/>
          </p:nvCxnSpPr>
          <p:spPr bwMode="auto">
            <a:xfrm>
              <a:off x="5072066" y="2312977"/>
              <a:ext cx="53023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1506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50" y="5357813"/>
            <a:ext cx="128587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user\Desktop\picanh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2063" y="2643188"/>
            <a:ext cx="121443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ângulo 44"/>
          <p:cNvSpPr/>
          <p:nvPr/>
        </p:nvSpPr>
        <p:spPr bwMode="auto">
          <a:xfrm>
            <a:off x="7286625" y="1670050"/>
            <a:ext cx="1785938" cy="4016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W</a:t>
            </a:r>
            <a:r>
              <a:rPr lang="pt-BR" dirty="0"/>
              <a:t>DGS / </a:t>
            </a:r>
            <a:r>
              <a:rPr lang="en-US" dirty="0"/>
              <a:t>D</a:t>
            </a:r>
            <a:r>
              <a:rPr lang="pt-BR" dirty="0"/>
              <a:t>DGS</a:t>
            </a:r>
            <a:endParaRPr lang="en-US" dirty="0"/>
          </a:p>
        </p:txBody>
      </p:sp>
      <p:pic>
        <p:nvPicPr>
          <p:cNvPr id="18463" name="Picture 48" descr="batata-doc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825" y="2492375"/>
            <a:ext cx="54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950" y="3476625"/>
            <a:ext cx="2479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5048250"/>
            <a:ext cx="12287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4" cstate="print"/>
          <a:srcRect l="20480" t="13837" r="12260"/>
          <a:stretch>
            <a:fillRect/>
          </a:stretch>
        </p:blipFill>
        <p:spPr bwMode="auto">
          <a:xfrm>
            <a:off x="3998913" y="4786313"/>
            <a:ext cx="1001712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B65E1C-C3DA-4A01-8A23-960B7264F900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9463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70175" y="1143000"/>
            <a:ext cx="23288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285750" y="1428750"/>
            <a:ext cx="2357438" cy="1000125"/>
            <a:chOff x="428596" y="1785925"/>
            <a:chExt cx="2357454" cy="1000133"/>
          </a:xfrm>
        </p:grpSpPr>
        <p:grpSp>
          <p:nvGrpSpPr>
            <p:cNvPr id="4" name="Grupo 16"/>
            <p:cNvGrpSpPr>
              <a:grpSpLocks/>
            </p:cNvGrpSpPr>
            <p:nvPr/>
          </p:nvGrpSpPr>
          <p:grpSpPr bwMode="auto">
            <a:xfrm>
              <a:off x="428596" y="1785925"/>
              <a:ext cx="1928826" cy="1000133"/>
              <a:chOff x="214282" y="3428471"/>
              <a:chExt cx="2000645" cy="1000485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214282" y="3428471"/>
                <a:ext cx="2000645" cy="100048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84328" y="3754026"/>
                <a:ext cx="1572524" cy="3573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/>
                  <a:t>Matéria</a:t>
                </a:r>
                <a:r>
                  <a:rPr lang="en-US" b="1" dirty="0"/>
                  <a:t>-Prima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(</a:t>
                </a:r>
                <a:r>
                  <a:rPr lang="en-US" b="1" dirty="0" err="1"/>
                  <a:t>Cereais</a:t>
                </a:r>
                <a:r>
                  <a:rPr lang="en-US" b="1" dirty="0"/>
                  <a:t>)</a:t>
                </a:r>
                <a:endParaRPr lang="pt-BR" b="1" dirty="0" err="1"/>
              </a:p>
            </p:txBody>
          </p:sp>
        </p:grpSp>
        <p:cxnSp>
          <p:nvCxnSpPr>
            <p:cNvPr id="32" name="Conector de seta reta 31"/>
            <p:cNvCxnSpPr/>
            <p:nvPr/>
          </p:nvCxnSpPr>
          <p:spPr bwMode="auto">
            <a:xfrm flipV="1">
              <a:off x="2419335" y="2279642"/>
              <a:ext cx="366715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o 64"/>
          <p:cNvGrpSpPr>
            <a:grpSpLocks/>
          </p:cNvGrpSpPr>
          <p:nvPr/>
        </p:nvGrpSpPr>
        <p:grpSpPr bwMode="auto">
          <a:xfrm>
            <a:off x="500063" y="3929063"/>
            <a:ext cx="1822450" cy="2000250"/>
            <a:chOff x="500034" y="3929066"/>
            <a:chExt cx="1822124" cy="2000264"/>
          </a:xfrm>
        </p:grpSpPr>
        <p:sp>
          <p:nvSpPr>
            <p:cNvPr id="47" name="Retângulo 46"/>
            <p:cNvSpPr/>
            <p:nvPr/>
          </p:nvSpPr>
          <p:spPr bwMode="auto">
            <a:xfrm>
              <a:off x="500034" y="4786322"/>
              <a:ext cx="1714193" cy="3571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Co-</a:t>
              </a:r>
              <a:r>
                <a:rPr lang="en-US" b="1" dirty="0" err="1"/>
                <a:t>produtos</a:t>
              </a:r>
              <a:endParaRPr lang="pt-BR" b="1" dirty="0" err="1"/>
            </a:p>
          </p:txBody>
        </p:sp>
        <p:sp>
          <p:nvSpPr>
            <p:cNvPr id="49" name="Chave direita 48"/>
            <p:cNvSpPr/>
            <p:nvPr/>
          </p:nvSpPr>
          <p:spPr bwMode="auto">
            <a:xfrm>
              <a:off x="2071378" y="3929066"/>
              <a:ext cx="250780" cy="200026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19467" name="Picture 2" descr="C:\Users\Charles\Desktop\Sor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5513" y="793750"/>
            <a:ext cx="5461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5" descr="C:\Users\Charles\Desktop\tri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813" y="827088"/>
            <a:ext cx="561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3" descr="C:\Users\Charles\Desktop\untitlewsded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785813"/>
            <a:ext cx="5461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C:\Users\Charles\Desktop\mil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638" y="2520950"/>
            <a:ext cx="5191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6" descr="C:\Users\Charles\Desktop\aveia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88" y="2500313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7" descr="C:\Users\Charles\Desktop\cevad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25" y="2503488"/>
            <a:ext cx="519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  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Conceito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</a:t>
            </a:r>
            <a:r>
              <a:rPr lang="en-US" sz="2600" b="1" dirty="0">
                <a:latin typeface="+mj-lt"/>
                <a:ea typeface="+mj-ea"/>
                <a:cs typeface="+mj-cs"/>
              </a:rPr>
              <a:t>                                              → Co-</a:t>
            </a:r>
            <a:r>
              <a:rPr lang="en-US" sz="2600" b="1" dirty="0" err="1">
                <a:latin typeface="+mj-lt"/>
                <a:ea typeface="+mj-ea"/>
                <a:cs typeface="+mj-cs"/>
              </a:rPr>
              <a:t>produtos</a:t>
            </a:r>
            <a:endParaRPr lang="pt-BR" sz="26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>
            <a:off x="5070475" y="1347788"/>
            <a:ext cx="5302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 bwMode="auto">
          <a:xfrm>
            <a:off x="7077075" y="1071563"/>
            <a:ext cx="995363" cy="212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Etanol</a:t>
            </a:r>
            <a:endParaRPr lang="pt-BR" dirty="0" err="1"/>
          </a:p>
        </p:txBody>
      </p:sp>
      <p:sp>
        <p:nvSpPr>
          <p:cNvPr id="30" name="Chave direita 29"/>
          <p:cNvSpPr/>
          <p:nvPr/>
        </p:nvSpPr>
        <p:spPr bwMode="auto">
          <a:xfrm>
            <a:off x="6991350" y="1000125"/>
            <a:ext cx="152400" cy="6889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643563" y="1223963"/>
            <a:ext cx="1285875" cy="28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Produtos</a:t>
            </a:r>
            <a:endParaRPr lang="pt-BR" dirty="0"/>
          </a:p>
        </p:txBody>
      </p:sp>
      <p:pic>
        <p:nvPicPr>
          <p:cNvPr id="1947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2438" y="928688"/>
            <a:ext cx="500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63"/>
          <p:cNvGrpSpPr>
            <a:grpSpLocks/>
          </p:cNvGrpSpPr>
          <p:nvPr/>
        </p:nvGrpSpPr>
        <p:grpSpPr bwMode="auto">
          <a:xfrm>
            <a:off x="5072063" y="1955800"/>
            <a:ext cx="2214562" cy="758825"/>
            <a:chOff x="5072066" y="1955792"/>
            <a:chExt cx="2214582" cy="758818"/>
          </a:xfrm>
        </p:grpSpPr>
        <p:sp>
          <p:nvSpPr>
            <p:cNvPr id="54" name="Chave direita 53"/>
            <p:cNvSpPr/>
            <p:nvPr/>
          </p:nvSpPr>
          <p:spPr bwMode="auto">
            <a:xfrm>
              <a:off x="7072334" y="1955792"/>
              <a:ext cx="214314" cy="758818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6" name="Retângulo de cantos arredondados 55"/>
            <p:cNvSpPr/>
            <p:nvPr/>
          </p:nvSpPr>
          <p:spPr>
            <a:xfrm>
              <a:off x="5643571" y="2170103"/>
              <a:ext cx="1428763" cy="2857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Co-</a:t>
              </a:r>
              <a:r>
                <a:rPr lang="en-US" b="1" dirty="0" err="1"/>
                <a:t>produtos</a:t>
              </a:r>
              <a:endParaRPr lang="pt-BR" dirty="0"/>
            </a:p>
          </p:txBody>
        </p:sp>
        <p:cxnSp>
          <p:nvCxnSpPr>
            <p:cNvPr id="57" name="Conector de seta reta 56"/>
            <p:cNvCxnSpPr/>
            <p:nvPr/>
          </p:nvCxnSpPr>
          <p:spPr bwMode="auto">
            <a:xfrm>
              <a:off x="5072066" y="2312977"/>
              <a:ext cx="53023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CaixaDeTexto 44"/>
          <p:cNvSpPr txBox="1">
            <a:spLocks/>
          </p:cNvSpPr>
          <p:nvPr/>
        </p:nvSpPr>
        <p:spPr bwMode="auto">
          <a:xfrm>
            <a:off x="2643174" y="4500570"/>
            <a:ext cx="1357322" cy="7143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CO</a:t>
            </a:r>
            <a:r>
              <a:rPr lang="pt-BR" baseline="-25000" dirty="0"/>
              <a:t>2</a:t>
            </a:r>
            <a:endParaRPr lang="pt-BR" dirty="0"/>
          </a:p>
        </p:txBody>
      </p:sp>
      <p:sp>
        <p:nvSpPr>
          <p:cNvPr id="52" name="CaixaDeTexto 38"/>
          <p:cNvSpPr txBox="1">
            <a:spLocks noChangeArrowheads="1"/>
          </p:cNvSpPr>
          <p:nvPr/>
        </p:nvSpPr>
        <p:spPr bwMode="auto">
          <a:xfrm>
            <a:off x="4851400" y="3486150"/>
            <a:ext cx="30781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CARBONATADOS;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REFRIGERANTES, BEBIDAS;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INDÚSTRIA METALÚRGICA;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TÚNEIS DE REFRIGERAÇÃO;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/>
            <a:endParaRPr lang="pt-BR" b="1">
              <a:latin typeface="Calibri" pitchFamily="34" charset="0"/>
            </a:endParaRPr>
          </a:p>
        </p:txBody>
      </p:sp>
      <p:sp>
        <p:nvSpPr>
          <p:cNvPr id="64" name="Texto explicativo em elipse 63"/>
          <p:cNvSpPr/>
          <p:nvPr/>
        </p:nvSpPr>
        <p:spPr>
          <a:xfrm>
            <a:off x="7358063" y="5457825"/>
            <a:ext cx="1643062" cy="614363"/>
          </a:xfrm>
          <a:prstGeom prst="wedgeEllipseCallout">
            <a:avLst>
              <a:gd name="adj1" fmla="val -139768"/>
              <a:gd name="adj2" fmla="val 4812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/>
              <a:t>BIO-COMBUSTÍVEL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/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4413" y="5357813"/>
            <a:ext cx="1287462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50" y="3429000"/>
            <a:ext cx="1358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86625" y="2786063"/>
            <a:ext cx="148431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CaixaDeTexto 38"/>
          <p:cNvSpPr txBox="1">
            <a:spLocks noChangeArrowheads="1"/>
          </p:cNvSpPr>
          <p:nvPr/>
        </p:nvSpPr>
        <p:spPr bwMode="auto">
          <a:xfrm>
            <a:off x="4857750" y="5426075"/>
            <a:ext cx="1214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ALGAS</a:t>
            </a:r>
          </a:p>
        </p:txBody>
      </p:sp>
      <p:sp>
        <p:nvSpPr>
          <p:cNvPr id="46" name="Retângulo 45"/>
          <p:cNvSpPr/>
          <p:nvPr/>
        </p:nvSpPr>
        <p:spPr bwMode="auto">
          <a:xfrm>
            <a:off x="7286625" y="1670050"/>
            <a:ext cx="1785938" cy="4016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W</a:t>
            </a:r>
            <a:r>
              <a:rPr lang="pt-BR" dirty="0"/>
              <a:t>DGS / </a:t>
            </a:r>
            <a:r>
              <a:rPr lang="en-US" dirty="0"/>
              <a:t>D</a:t>
            </a:r>
            <a:r>
              <a:rPr lang="pt-BR" dirty="0"/>
              <a:t>DGS</a:t>
            </a:r>
            <a:endParaRPr lang="en-US" dirty="0"/>
          </a:p>
        </p:txBody>
      </p:sp>
      <p:sp>
        <p:nvSpPr>
          <p:cNvPr id="50" name="Retângulo 49"/>
          <p:cNvSpPr/>
          <p:nvPr/>
        </p:nvSpPr>
        <p:spPr bwMode="auto">
          <a:xfrm>
            <a:off x="7286625" y="2071688"/>
            <a:ext cx="928688" cy="142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endParaRPr lang="pt-BR" dirty="0"/>
          </a:p>
        </p:txBody>
      </p:sp>
      <p:pic>
        <p:nvPicPr>
          <p:cNvPr id="19491" name="Picture 48" descr="batata-doc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2492375"/>
            <a:ext cx="54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4" grpId="0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4786313"/>
            <a:ext cx="12414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FA868C7-A868-49C0-8444-B495DC051FAB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485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175" y="1143000"/>
            <a:ext cx="23288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285750" y="1428750"/>
            <a:ext cx="2357438" cy="1000125"/>
            <a:chOff x="428596" y="1785925"/>
            <a:chExt cx="2357454" cy="1000133"/>
          </a:xfrm>
        </p:grpSpPr>
        <p:grpSp>
          <p:nvGrpSpPr>
            <p:cNvPr id="4" name="Grupo 16"/>
            <p:cNvGrpSpPr>
              <a:grpSpLocks/>
            </p:cNvGrpSpPr>
            <p:nvPr/>
          </p:nvGrpSpPr>
          <p:grpSpPr bwMode="auto">
            <a:xfrm>
              <a:off x="428596" y="1785925"/>
              <a:ext cx="1928826" cy="1000133"/>
              <a:chOff x="214282" y="3428471"/>
              <a:chExt cx="2000645" cy="1000485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214282" y="3428471"/>
                <a:ext cx="2000645" cy="100048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84328" y="3754026"/>
                <a:ext cx="1572524" cy="3573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/>
                  <a:t>Matéria</a:t>
                </a:r>
                <a:r>
                  <a:rPr lang="en-US" b="1" dirty="0"/>
                  <a:t>-Prima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(</a:t>
                </a:r>
                <a:r>
                  <a:rPr lang="en-US" b="1" dirty="0" err="1"/>
                  <a:t>Cereais</a:t>
                </a:r>
                <a:r>
                  <a:rPr lang="en-US" b="1" dirty="0"/>
                  <a:t>)</a:t>
                </a:r>
                <a:endParaRPr lang="pt-BR" b="1" dirty="0" err="1"/>
              </a:p>
            </p:txBody>
          </p:sp>
        </p:grpSp>
        <p:cxnSp>
          <p:nvCxnSpPr>
            <p:cNvPr id="32" name="Conector de seta reta 31"/>
            <p:cNvCxnSpPr/>
            <p:nvPr/>
          </p:nvCxnSpPr>
          <p:spPr bwMode="auto">
            <a:xfrm flipV="1">
              <a:off x="2419335" y="2279642"/>
              <a:ext cx="366715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upo 64"/>
          <p:cNvGrpSpPr>
            <a:grpSpLocks/>
          </p:cNvGrpSpPr>
          <p:nvPr/>
        </p:nvGrpSpPr>
        <p:grpSpPr bwMode="auto">
          <a:xfrm>
            <a:off x="500063" y="3929063"/>
            <a:ext cx="1822450" cy="2000250"/>
            <a:chOff x="500034" y="3929066"/>
            <a:chExt cx="1822124" cy="2000264"/>
          </a:xfrm>
        </p:grpSpPr>
        <p:sp>
          <p:nvSpPr>
            <p:cNvPr id="47" name="Retângulo 46"/>
            <p:cNvSpPr/>
            <p:nvPr/>
          </p:nvSpPr>
          <p:spPr bwMode="auto">
            <a:xfrm>
              <a:off x="500034" y="4786322"/>
              <a:ext cx="1714193" cy="3571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Co-</a:t>
              </a:r>
              <a:r>
                <a:rPr lang="en-US" b="1" dirty="0" err="1"/>
                <a:t>produtos</a:t>
              </a:r>
              <a:endParaRPr lang="pt-BR" b="1" dirty="0" err="1"/>
            </a:p>
          </p:txBody>
        </p:sp>
        <p:sp>
          <p:nvSpPr>
            <p:cNvPr id="49" name="Chave direita 48"/>
            <p:cNvSpPr/>
            <p:nvPr/>
          </p:nvSpPr>
          <p:spPr bwMode="auto">
            <a:xfrm>
              <a:off x="2071378" y="3929066"/>
              <a:ext cx="250780" cy="200026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0489" name="Picture 2" descr="C:\Users\Charles\Desktop\Sor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513" y="793750"/>
            <a:ext cx="5461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 descr="C:\Users\Charles\Desktop\tri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827088"/>
            <a:ext cx="561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" descr="C:\Users\Charles\Desktop\untitlewsded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785813"/>
            <a:ext cx="5461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4" descr="C:\Users\Charles\Desktop\milh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638" y="2520950"/>
            <a:ext cx="5191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6" descr="C:\Users\Charles\Desktop\avei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2500313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7" descr="C:\Users\Charles\Desktop\ceva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25" y="2503488"/>
            <a:ext cx="519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  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Conceito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</a:t>
            </a:r>
            <a:r>
              <a:rPr lang="en-US" sz="2600" b="1" dirty="0">
                <a:latin typeface="+mj-lt"/>
                <a:ea typeface="+mj-ea"/>
                <a:cs typeface="+mj-cs"/>
              </a:rPr>
              <a:t>                                              → Co-</a:t>
            </a:r>
            <a:r>
              <a:rPr lang="en-US" sz="2600" b="1" dirty="0" err="1">
                <a:latin typeface="+mj-lt"/>
                <a:ea typeface="+mj-ea"/>
                <a:cs typeface="+mj-cs"/>
              </a:rPr>
              <a:t>produtos</a:t>
            </a:r>
            <a:endParaRPr lang="pt-BR" sz="26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>
            <a:off x="5070475" y="1347788"/>
            <a:ext cx="5302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 bwMode="auto">
          <a:xfrm>
            <a:off x="7077075" y="1071563"/>
            <a:ext cx="995363" cy="212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Etanol</a:t>
            </a:r>
            <a:endParaRPr lang="pt-BR" dirty="0" err="1"/>
          </a:p>
        </p:txBody>
      </p:sp>
      <p:sp>
        <p:nvSpPr>
          <p:cNvPr id="30" name="Chave direita 29"/>
          <p:cNvSpPr/>
          <p:nvPr/>
        </p:nvSpPr>
        <p:spPr bwMode="auto">
          <a:xfrm>
            <a:off x="6991350" y="1000125"/>
            <a:ext cx="152400" cy="6889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643563" y="1223963"/>
            <a:ext cx="1285875" cy="28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Produtos</a:t>
            </a:r>
            <a:endParaRPr lang="pt-BR" dirty="0"/>
          </a:p>
        </p:txBody>
      </p:sp>
      <p:pic>
        <p:nvPicPr>
          <p:cNvPr id="2050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2438" y="928688"/>
            <a:ext cx="500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63"/>
          <p:cNvGrpSpPr>
            <a:grpSpLocks/>
          </p:cNvGrpSpPr>
          <p:nvPr/>
        </p:nvGrpSpPr>
        <p:grpSpPr bwMode="auto">
          <a:xfrm>
            <a:off x="5072063" y="1955800"/>
            <a:ext cx="2214562" cy="758825"/>
            <a:chOff x="5072066" y="1955792"/>
            <a:chExt cx="2214582" cy="758818"/>
          </a:xfrm>
        </p:grpSpPr>
        <p:sp>
          <p:nvSpPr>
            <p:cNvPr id="54" name="Chave direita 53"/>
            <p:cNvSpPr/>
            <p:nvPr/>
          </p:nvSpPr>
          <p:spPr bwMode="auto">
            <a:xfrm>
              <a:off x="7072334" y="1955792"/>
              <a:ext cx="214314" cy="758818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6" name="Retângulo de cantos arredondados 55"/>
            <p:cNvSpPr/>
            <p:nvPr/>
          </p:nvSpPr>
          <p:spPr>
            <a:xfrm>
              <a:off x="5643571" y="2170103"/>
              <a:ext cx="1428763" cy="2857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Co-</a:t>
              </a:r>
              <a:r>
                <a:rPr lang="en-US" b="1" dirty="0" err="1"/>
                <a:t>produtos</a:t>
              </a:r>
              <a:endParaRPr lang="pt-BR" dirty="0"/>
            </a:p>
          </p:txBody>
        </p:sp>
        <p:cxnSp>
          <p:nvCxnSpPr>
            <p:cNvPr id="57" name="Conector de seta reta 56"/>
            <p:cNvCxnSpPr/>
            <p:nvPr/>
          </p:nvCxnSpPr>
          <p:spPr bwMode="auto">
            <a:xfrm>
              <a:off x="5072066" y="2312977"/>
              <a:ext cx="53023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CaixaDeTexto 44"/>
          <p:cNvSpPr txBox="1">
            <a:spLocks/>
          </p:cNvSpPr>
          <p:nvPr/>
        </p:nvSpPr>
        <p:spPr bwMode="auto">
          <a:xfrm>
            <a:off x="2643174" y="4500570"/>
            <a:ext cx="1357322" cy="7143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Óleo </a:t>
            </a:r>
            <a:r>
              <a:rPr lang="pt-BR" dirty="0" err="1"/>
              <a:t>Fúsel</a:t>
            </a:r>
            <a:endParaRPr lang="pt-BR" dirty="0"/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25688" y="3317875"/>
            <a:ext cx="2532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2650" y="3032125"/>
            <a:ext cx="17875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CaixaDeTexto 38"/>
          <p:cNvSpPr txBox="1">
            <a:spLocks noChangeArrowheads="1"/>
          </p:cNvSpPr>
          <p:nvPr/>
        </p:nvSpPr>
        <p:spPr bwMode="auto">
          <a:xfrm>
            <a:off x="4714875" y="4006850"/>
            <a:ext cx="3109913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INDÚSTRIA DE RAÇÃO;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INDÚSTRIA METALÚRGICA;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INDUSTRIA OLEO-QUÍMICA;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ALIMENTAÇÃO HUMANA.</a:t>
            </a:r>
          </a:p>
        </p:txBody>
      </p:sp>
      <p:sp>
        <p:nvSpPr>
          <p:cNvPr id="41" name="Retângulo 40"/>
          <p:cNvSpPr/>
          <p:nvPr/>
        </p:nvSpPr>
        <p:spPr bwMode="auto">
          <a:xfrm>
            <a:off x="7286625" y="1670050"/>
            <a:ext cx="1785938" cy="4016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W</a:t>
            </a:r>
            <a:r>
              <a:rPr lang="pt-BR" dirty="0"/>
              <a:t>DGS / </a:t>
            </a:r>
            <a:r>
              <a:rPr lang="en-US" dirty="0"/>
              <a:t>D</a:t>
            </a:r>
            <a:r>
              <a:rPr lang="pt-BR" dirty="0"/>
              <a:t>DGS</a:t>
            </a:r>
            <a:endParaRPr lang="en-US" dirty="0"/>
          </a:p>
        </p:txBody>
      </p:sp>
      <p:sp>
        <p:nvSpPr>
          <p:cNvPr id="44" name="Retângulo 43"/>
          <p:cNvSpPr/>
          <p:nvPr/>
        </p:nvSpPr>
        <p:spPr bwMode="auto">
          <a:xfrm>
            <a:off x="7286625" y="2071688"/>
            <a:ext cx="928688" cy="142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endParaRPr lang="pt-BR" dirty="0"/>
          </a:p>
        </p:txBody>
      </p:sp>
      <p:sp>
        <p:nvSpPr>
          <p:cNvPr id="52" name="Retângulo 51"/>
          <p:cNvSpPr/>
          <p:nvPr/>
        </p:nvSpPr>
        <p:spPr bwMode="auto">
          <a:xfrm>
            <a:off x="7286625" y="2357438"/>
            <a:ext cx="1643063" cy="4016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Óleo</a:t>
            </a:r>
            <a:r>
              <a:rPr lang="en-US" dirty="0"/>
              <a:t> Fúsel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aseline="-25000" dirty="0"/>
              <a:t>  </a:t>
            </a:r>
            <a:endParaRPr lang="pt-BR" dirty="0"/>
          </a:p>
        </p:txBody>
      </p:sp>
      <p:pic>
        <p:nvPicPr>
          <p:cNvPr id="20511" name="Picture 44" descr="batata-do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2492375"/>
            <a:ext cx="54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A39FD2D-D5E8-41A7-8E1D-DF4541F0D7F1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22571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2532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0175" y="1143000"/>
            <a:ext cx="2328863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285750" y="1428750"/>
            <a:ext cx="2357438" cy="1000125"/>
            <a:chOff x="428596" y="1785925"/>
            <a:chExt cx="2357454" cy="1000133"/>
          </a:xfrm>
        </p:grpSpPr>
        <p:grpSp>
          <p:nvGrpSpPr>
            <p:cNvPr id="4" name="Grupo 16"/>
            <p:cNvGrpSpPr>
              <a:grpSpLocks/>
            </p:cNvGrpSpPr>
            <p:nvPr/>
          </p:nvGrpSpPr>
          <p:grpSpPr bwMode="auto">
            <a:xfrm>
              <a:off x="428596" y="1785925"/>
              <a:ext cx="1928826" cy="1000133"/>
              <a:chOff x="214282" y="3428471"/>
              <a:chExt cx="2000645" cy="1000485"/>
            </a:xfrm>
          </p:grpSpPr>
          <p:sp>
            <p:nvSpPr>
              <p:cNvPr id="37" name="Elipse 36"/>
              <p:cNvSpPr/>
              <p:nvPr/>
            </p:nvSpPr>
            <p:spPr>
              <a:xfrm>
                <a:off x="214282" y="3428471"/>
                <a:ext cx="2000645" cy="1000485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484328" y="3754026"/>
                <a:ext cx="1572524" cy="3573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/>
                  <a:t>Matéria</a:t>
                </a:r>
                <a:r>
                  <a:rPr lang="en-US" b="1" dirty="0"/>
                  <a:t>-Prima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(</a:t>
                </a:r>
                <a:r>
                  <a:rPr lang="en-US" b="1" dirty="0" err="1"/>
                  <a:t>Cereais</a:t>
                </a:r>
                <a:r>
                  <a:rPr lang="en-US" b="1" dirty="0"/>
                  <a:t>)</a:t>
                </a:r>
                <a:endParaRPr lang="pt-BR" b="1" dirty="0" err="1"/>
              </a:p>
            </p:txBody>
          </p:sp>
        </p:grpSp>
        <p:cxnSp>
          <p:nvCxnSpPr>
            <p:cNvPr id="32" name="Conector de seta reta 31"/>
            <p:cNvCxnSpPr/>
            <p:nvPr/>
          </p:nvCxnSpPr>
          <p:spPr bwMode="auto">
            <a:xfrm flipV="1">
              <a:off x="2419335" y="2279642"/>
              <a:ext cx="366715" cy="63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Chave direita 48"/>
          <p:cNvSpPr/>
          <p:nvPr/>
        </p:nvSpPr>
        <p:spPr bwMode="auto">
          <a:xfrm>
            <a:off x="2071688" y="3929063"/>
            <a:ext cx="250825" cy="200025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6" name="Picture 2" descr="C:\Users\Charles\Desktop\Sor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5513" y="793750"/>
            <a:ext cx="5461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5" descr="C:\Users\Charles\Desktop\tri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827088"/>
            <a:ext cx="561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 descr="C:\Users\Charles\Desktop\untitlewsded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785813"/>
            <a:ext cx="5461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C:\Users\Charles\Desktop\milh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638" y="2520950"/>
            <a:ext cx="5191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6" descr="C:\Users\Charles\Desktop\aveia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2500313"/>
            <a:ext cx="555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7" descr="C:\Users\Charles\Desktop\cevad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25" y="2503488"/>
            <a:ext cx="519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  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Conceito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</a:t>
            </a:r>
            <a:r>
              <a:rPr lang="en-US" sz="2600" b="1" dirty="0">
                <a:latin typeface="+mj-lt"/>
                <a:ea typeface="+mj-ea"/>
                <a:cs typeface="+mj-cs"/>
              </a:rPr>
              <a:t>                                              → </a:t>
            </a:r>
            <a:r>
              <a:rPr lang="en-US" sz="2600" b="1" dirty="0" err="1">
                <a:latin typeface="+mj-lt"/>
                <a:ea typeface="+mj-ea"/>
                <a:cs typeface="+mj-cs"/>
              </a:rPr>
              <a:t>Produtos</a:t>
            </a:r>
            <a:endParaRPr lang="pt-BR" sz="26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>
            <a:off x="5070475" y="1347788"/>
            <a:ext cx="5302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 bwMode="auto">
          <a:xfrm>
            <a:off x="7077075" y="1071563"/>
            <a:ext cx="995363" cy="212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Etanol</a:t>
            </a:r>
            <a:endParaRPr lang="pt-BR" dirty="0" err="1"/>
          </a:p>
        </p:txBody>
      </p:sp>
      <p:sp>
        <p:nvSpPr>
          <p:cNvPr id="30" name="Chave direita 29"/>
          <p:cNvSpPr/>
          <p:nvPr/>
        </p:nvSpPr>
        <p:spPr bwMode="auto">
          <a:xfrm>
            <a:off x="6991350" y="1000125"/>
            <a:ext cx="152400" cy="68897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5643563" y="1223963"/>
            <a:ext cx="1285875" cy="2857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Produtos</a:t>
            </a:r>
            <a:endParaRPr lang="pt-BR" dirty="0"/>
          </a:p>
        </p:txBody>
      </p:sp>
      <p:pic>
        <p:nvPicPr>
          <p:cNvPr id="2254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2438" y="928688"/>
            <a:ext cx="5000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tângulo 54"/>
          <p:cNvSpPr/>
          <p:nvPr/>
        </p:nvSpPr>
        <p:spPr bwMode="auto">
          <a:xfrm>
            <a:off x="7286625" y="1670050"/>
            <a:ext cx="1785938" cy="4016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W</a:t>
            </a:r>
            <a:r>
              <a:rPr lang="pt-BR" dirty="0"/>
              <a:t>DGS / </a:t>
            </a:r>
            <a:r>
              <a:rPr lang="en-US" dirty="0"/>
              <a:t>D</a:t>
            </a:r>
            <a:r>
              <a:rPr lang="pt-BR" dirty="0"/>
              <a:t>DGS</a:t>
            </a:r>
            <a:endParaRPr lang="en-US" dirty="0"/>
          </a:p>
        </p:txBody>
      </p:sp>
      <p:grpSp>
        <p:nvGrpSpPr>
          <p:cNvPr id="5" name="Grupo 63"/>
          <p:cNvGrpSpPr>
            <a:grpSpLocks/>
          </p:cNvGrpSpPr>
          <p:nvPr/>
        </p:nvGrpSpPr>
        <p:grpSpPr bwMode="auto">
          <a:xfrm>
            <a:off x="5072063" y="1955800"/>
            <a:ext cx="2214562" cy="758825"/>
            <a:chOff x="5072066" y="1955792"/>
            <a:chExt cx="2214582" cy="758818"/>
          </a:xfrm>
        </p:grpSpPr>
        <p:sp>
          <p:nvSpPr>
            <p:cNvPr id="54" name="Chave direita 53"/>
            <p:cNvSpPr/>
            <p:nvPr/>
          </p:nvSpPr>
          <p:spPr bwMode="auto">
            <a:xfrm>
              <a:off x="7072334" y="1955792"/>
              <a:ext cx="214314" cy="758818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56" name="Retângulo de cantos arredondados 55"/>
            <p:cNvSpPr/>
            <p:nvPr/>
          </p:nvSpPr>
          <p:spPr>
            <a:xfrm>
              <a:off x="5643571" y="2170103"/>
              <a:ext cx="1428763" cy="28574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Co-</a:t>
              </a:r>
              <a:r>
                <a:rPr lang="en-US" b="1" dirty="0" err="1"/>
                <a:t>produtos</a:t>
              </a:r>
              <a:endParaRPr lang="pt-BR" dirty="0"/>
            </a:p>
          </p:txBody>
        </p:sp>
        <p:cxnSp>
          <p:nvCxnSpPr>
            <p:cNvPr id="57" name="Conector de seta reta 56"/>
            <p:cNvCxnSpPr/>
            <p:nvPr/>
          </p:nvCxnSpPr>
          <p:spPr bwMode="auto">
            <a:xfrm>
              <a:off x="5072066" y="2312977"/>
              <a:ext cx="53023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CaixaDeTexto 44"/>
          <p:cNvSpPr txBox="1">
            <a:spLocks/>
          </p:cNvSpPr>
          <p:nvPr/>
        </p:nvSpPr>
        <p:spPr bwMode="auto">
          <a:xfrm>
            <a:off x="2643174" y="4500570"/>
            <a:ext cx="1357322" cy="7143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Outros</a:t>
            </a:r>
          </a:p>
        </p:txBody>
      </p:sp>
      <p:sp>
        <p:nvSpPr>
          <p:cNvPr id="48" name="Retângulo 47"/>
          <p:cNvSpPr/>
          <p:nvPr/>
        </p:nvSpPr>
        <p:spPr bwMode="auto">
          <a:xfrm>
            <a:off x="7286625" y="2071688"/>
            <a:ext cx="928688" cy="142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pt-BR" dirty="0"/>
              <a:t>CO</a:t>
            </a:r>
            <a:r>
              <a:rPr lang="pt-BR" baseline="-25000" dirty="0"/>
              <a:t>2</a:t>
            </a:r>
            <a:endParaRPr lang="pt-BR" dirty="0"/>
          </a:p>
        </p:txBody>
      </p:sp>
      <p:sp>
        <p:nvSpPr>
          <p:cNvPr id="46" name="Retângulo 45"/>
          <p:cNvSpPr/>
          <p:nvPr/>
        </p:nvSpPr>
        <p:spPr bwMode="auto">
          <a:xfrm>
            <a:off x="7286625" y="2357438"/>
            <a:ext cx="1643063" cy="4016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/>
              <a:t>Óleo</a:t>
            </a:r>
            <a:r>
              <a:rPr lang="en-US" dirty="0"/>
              <a:t> Fúsel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aseline="-25000" dirty="0"/>
              <a:t>  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 bwMode="auto">
          <a:xfrm>
            <a:off x="7286625" y="2571750"/>
            <a:ext cx="1173163" cy="2095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>
                <a:solidFill>
                  <a:schemeClr val="tx1"/>
                </a:solidFill>
              </a:rPr>
              <a:t>Energia</a:t>
            </a:r>
            <a:endParaRPr lang="pt-BR" dirty="0" err="1">
              <a:solidFill>
                <a:schemeClr val="tx1"/>
              </a:solidFill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188" y="3500438"/>
            <a:ext cx="16033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3" cstate="print"/>
          <a:srcRect t="19868"/>
          <a:stretch>
            <a:fillRect/>
          </a:stretch>
        </p:blipFill>
        <p:spPr bwMode="auto">
          <a:xfrm>
            <a:off x="2714625" y="3000375"/>
            <a:ext cx="214312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6500" y="5357813"/>
            <a:ext cx="1520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76538" y="5335588"/>
            <a:ext cx="2009775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CaixaDeTexto 38"/>
          <p:cNvSpPr txBox="1">
            <a:spLocks noChangeArrowheads="1"/>
          </p:cNvSpPr>
          <p:nvPr/>
        </p:nvSpPr>
        <p:spPr bwMode="auto">
          <a:xfrm>
            <a:off x="4714875" y="4000500"/>
            <a:ext cx="35274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GLICOSE;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ÁCIDO LACTICO;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CINZAS;</a:t>
            </a:r>
          </a:p>
          <a:p>
            <a:pPr marL="285750" indent="-28575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SÍLICA</a:t>
            </a:r>
          </a:p>
        </p:txBody>
      </p:sp>
      <p:sp>
        <p:nvSpPr>
          <p:cNvPr id="51" name="Retângulo 50"/>
          <p:cNvSpPr/>
          <p:nvPr/>
        </p:nvSpPr>
        <p:spPr bwMode="auto">
          <a:xfrm>
            <a:off x="7286625" y="2857500"/>
            <a:ext cx="1000125" cy="2143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- </a:t>
            </a:r>
            <a:r>
              <a:rPr lang="en-US" dirty="0" err="1">
                <a:solidFill>
                  <a:schemeClr val="tx1"/>
                </a:solidFill>
              </a:rPr>
              <a:t>Outros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 bwMode="auto">
          <a:xfrm>
            <a:off x="500063" y="4786313"/>
            <a:ext cx="1571625" cy="3571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Co-</a:t>
            </a:r>
            <a:r>
              <a:rPr lang="en-US" b="1" dirty="0" err="1"/>
              <a:t>produtos</a:t>
            </a:r>
            <a:endParaRPr lang="pt-BR" b="1" dirty="0" err="1"/>
          </a:p>
        </p:txBody>
      </p:sp>
      <p:pic>
        <p:nvPicPr>
          <p:cNvPr id="22563" name="Picture 46" descr="batata-doc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825" y="2492375"/>
            <a:ext cx="54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C402083-1CD5-42CE-9633-3550A9B4AF59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9273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/>
            </a:p>
          </p:txBody>
        </p:sp>
      </p:grpSp>
      <p:sp>
        <p:nvSpPr>
          <p:cNvPr id="9221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pt-BR" sz="2800" b="1" smtClean="0"/>
              <a:t>Rendimento de Etanol (Teórico)*</a:t>
            </a:r>
          </a:p>
        </p:txBody>
      </p:sp>
      <p:pic>
        <p:nvPicPr>
          <p:cNvPr id="9222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1143000" y="1285875"/>
          <a:ext cx="7000924" cy="3339469"/>
        </p:xfrm>
        <a:graphic>
          <a:graphicData uri="http://schemas.openxmlformats.org/drawingml/2006/table">
            <a:tbl>
              <a:tblPr/>
              <a:tblGrid>
                <a:gridCol w="1735374"/>
                <a:gridCol w="1979402"/>
                <a:gridCol w="1571636"/>
                <a:gridCol w="1714512"/>
              </a:tblGrid>
              <a:tr h="47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Grãos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Amido (%)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(L/kg)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(L/ton)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Cevada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 (55–74)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 (45–69)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 (65–76)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Sorgo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 (68–80)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77 (66–82)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Arroz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 (74–85)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42875" y="5786438"/>
          <a:ext cx="8858280" cy="571504"/>
        </p:xfrm>
        <a:graphic>
          <a:graphicData uri="http://schemas.openxmlformats.org/drawingml/2006/table">
            <a:tbl>
              <a:tblPr/>
              <a:tblGrid>
                <a:gridCol w="8858280"/>
              </a:tblGrid>
              <a:tr h="57150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*O Rendimento de Etanol (teórico) é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0,51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 de etanol/kg glucose. Sobre a hidrólise, 1 kg de amido produz 1,11 kg de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glucose.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214438" y="4773613"/>
          <a:ext cx="6429420" cy="436245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FONTE: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McGraw-Hill Companies (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2008)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http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://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www.mhprofessional.com/downloads/products/0071487492/DrapchoCh4.pdf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DEB516A-CDC8-4270-8C87-9F8E8D04D43A}" type="slidenum">
              <a:rPr lang="en-US" sz="18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625" y="1714500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3015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600" b="1"/>
          </a:p>
        </p:txBody>
      </p:sp>
      <p:pic>
        <p:nvPicPr>
          <p:cNvPr id="43019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928662" y="1148911"/>
            <a:ext cx="71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Aprovechamiento del arroz en </a:t>
            </a:r>
            <a:r>
              <a:rPr lang="es-ES" sz="6000" dirty="0" err="1" smtClean="0"/>
              <a:t>Biorrefinerías</a:t>
            </a:r>
            <a:r>
              <a:rPr lang="es-ES" sz="6000" dirty="0" smtClean="0"/>
              <a:t> para producción de Etanol</a:t>
            </a:r>
            <a:endParaRPr lang="pt-BR" sz="6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3A5382D-4AF0-41C7-9CBD-45AA7506B2DD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16402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/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357188" y="1857375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6800" b="1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6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390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/>
            <a:r>
              <a:rPr lang="en-US" sz="2800" b="1" smtClean="0"/>
              <a:t>Rendimento Industrial - Arroz</a:t>
            </a:r>
          </a:p>
        </p:txBody>
      </p:sp>
      <p:grpSp>
        <p:nvGrpSpPr>
          <p:cNvPr id="3" name="Grupo 25"/>
          <p:cNvGrpSpPr>
            <a:grpSpLocks/>
          </p:cNvGrpSpPr>
          <p:nvPr/>
        </p:nvGrpSpPr>
        <p:grpSpPr bwMode="auto">
          <a:xfrm>
            <a:off x="2095500" y="1428750"/>
            <a:ext cx="5765800" cy="3643313"/>
            <a:chOff x="2024060" y="1495676"/>
            <a:chExt cx="4352630" cy="2477838"/>
          </a:xfrm>
        </p:grpSpPr>
        <p:sp>
          <p:nvSpPr>
            <p:cNvPr id="11" name="Retângulo 10"/>
            <p:cNvSpPr/>
            <p:nvPr/>
          </p:nvSpPr>
          <p:spPr bwMode="auto">
            <a:xfrm>
              <a:off x="2024060" y="1495676"/>
              <a:ext cx="2118791" cy="7903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/>
                <a:t>1 Ton ARROZ (com </a:t>
              </a:r>
              <a:r>
                <a:rPr lang="en-US" sz="1800" b="1" dirty="0" err="1"/>
                <a:t>casca</a:t>
              </a:r>
              <a:r>
                <a:rPr lang="en-US" sz="1800" b="1" dirty="0"/>
                <a:t>)</a:t>
              </a:r>
              <a:endParaRPr lang="pt-BR" sz="1800" b="1" dirty="0" err="1"/>
            </a:p>
          </p:txBody>
        </p:sp>
        <p:sp>
          <p:nvSpPr>
            <p:cNvPr id="15" name="Retângulo 14"/>
            <p:cNvSpPr/>
            <p:nvPr/>
          </p:nvSpPr>
          <p:spPr bwMode="auto">
            <a:xfrm>
              <a:off x="2263742" y="3170241"/>
              <a:ext cx="1665792" cy="40163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/>
                <a:t>420l </a:t>
              </a:r>
              <a:r>
                <a:rPr lang="en-US" sz="1800" b="1" dirty="0" err="1"/>
                <a:t>Etanol</a:t>
              </a:r>
              <a:endParaRPr lang="en-US" sz="1800" b="1" dirty="0"/>
            </a:p>
          </p:txBody>
        </p:sp>
        <p:cxnSp>
          <p:nvCxnSpPr>
            <p:cNvPr id="25" name="Conector de seta reta 24"/>
            <p:cNvCxnSpPr/>
            <p:nvPr/>
          </p:nvCxnSpPr>
          <p:spPr bwMode="auto">
            <a:xfrm rot="5400000">
              <a:off x="2791417" y="2708564"/>
              <a:ext cx="562507" cy="23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have direita 29"/>
            <p:cNvSpPr/>
            <p:nvPr/>
          </p:nvSpPr>
          <p:spPr bwMode="auto">
            <a:xfrm>
              <a:off x="4142851" y="2714621"/>
              <a:ext cx="227698" cy="1214626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/>
            </a:p>
          </p:txBody>
        </p:sp>
        <p:sp>
          <p:nvSpPr>
            <p:cNvPr id="36" name="Retângulo 35"/>
            <p:cNvSpPr/>
            <p:nvPr/>
          </p:nvSpPr>
          <p:spPr bwMode="auto">
            <a:xfrm>
              <a:off x="4437660" y="2785879"/>
              <a:ext cx="1134896" cy="40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- W</a:t>
              </a:r>
              <a:r>
                <a:rPr lang="pt-BR" sz="1800" dirty="0"/>
                <a:t>DGS</a:t>
              </a:r>
              <a:endParaRPr lang="en-US" sz="1800" dirty="0"/>
            </a:p>
          </p:txBody>
        </p:sp>
        <p:sp>
          <p:nvSpPr>
            <p:cNvPr id="21" name="Retângulo 20"/>
            <p:cNvSpPr/>
            <p:nvPr/>
          </p:nvSpPr>
          <p:spPr bwMode="auto">
            <a:xfrm>
              <a:off x="4437660" y="3170241"/>
              <a:ext cx="1134896" cy="40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- D</a:t>
              </a:r>
              <a:r>
                <a:rPr lang="pt-BR" sz="1800" dirty="0"/>
                <a:t>DGS   =</a:t>
              </a:r>
              <a:endParaRPr lang="en-US" sz="1800" dirty="0"/>
            </a:p>
          </p:txBody>
        </p:sp>
        <p:sp>
          <p:nvSpPr>
            <p:cNvPr id="19" name="Retângulo 18"/>
            <p:cNvSpPr/>
            <p:nvPr/>
          </p:nvSpPr>
          <p:spPr bwMode="auto">
            <a:xfrm>
              <a:off x="4429272" y="3571878"/>
              <a:ext cx="1285895" cy="40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- </a:t>
              </a:r>
              <a:r>
                <a:rPr lang="pt-BR" sz="1800" dirty="0"/>
                <a:t>CO</a:t>
              </a:r>
              <a:r>
                <a:rPr lang="pt-BR" sz="1800" baseline="-25000" dirty="0"/>
                <a:t>2</a:t>
              </a:r>
              <a:r>
                <a:rPr lang="pt-BR" sz="1800" dirty="0"/>
                <a:t>      =</a:t>
              </a:r>
              <a:r>
                <a:rPr lang="en-US" sz="1800" dirty="0"/>
                <a:t> </a:t>
              </a:r>
            </a:p>
          </p:txBody>
        </p:sp>
        <p:sp>
          <p:nvSpPr>
            <p:cNvPr id="20" name="Retângulo 19"/>
            <p:cNvSpPr/>
            <p:nvPr/>
          </p:nvSpPr>
          <p:spPr bwMode="auto">
            <a:xfrm>
              <a:off x="5241795" y="3170241"/>
              <a:ext cx="1134895" cy="40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320kg</a:t>
              </a:r>
            </a:p>
          </p:txBody>
        </p:sp>
        <p:sp>
          <p:nvSpPr>
            <p:cNvPr id="23" name="Retângulo 22"/>
            <p:cNvSpPr/>
            <p:nvPr/>
          </p:nvSpPr>
          <p:spPr bwMode="auto">
            <a:xfrm>
              <a:off x="5241795" y="3571878"/>
              <a:ext cx="1134895" cy="4016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800" dirty="0"/>
                <a:t>320kg</a:t>
              </a:r>
            </a:p>
          </p:txBody>
        </p:sp>
      </p:grpSp>
      <p:pic>
        <p:nvPicPr>
          <p:cNvPr id="16392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3F2686A-F045-419E-8334-ACF85EF9B2D7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519" name="Título 1"/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smtClean="0"/>
              <a:t>Abastecimento de Matérias Primas (Arroz)</a:t>
            </a:r>
            <a:endParaRPr lang="pt-BR" sz="2600" b="1" smtClean="0"/>
          </a:p>
        </p:txBody>
      </p:sp>
      <p:pic>
        <p:nvPicPr>
          <p:cNvPr id="64520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642938" y="1285860"/>
          <a:ext cx="7715304" cy="4475475"/>
        </p:xfrm>
        <a:graphic>
          <a:graphicData uri="http://schemas.openxmlformats.org/drawingml/2006/table">
            <a:tbl>
              <a:tblPr/>
              <a:tblGrid>
                <a:gridCol w="1858231"/>
                <a:gridCol w="1329911"/>
                <a:gridCol w="1329911"/>
                <a:gridCol w="1789914"/>
                <a:gridCol w="1407337"/>
              </a:tblGrid>
              <a:tr h="225412"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Volumes 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Consumo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5401"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 Unidade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06 Unidades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39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Períodos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Arroz c/ casca (ton)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Casca de Arroz (ton)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Arroz c/ casca (ton)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Casca de Arroz (</a:t>
                      </a:r>
                      <a:r>
                        <a:rPr lang="pt-BR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ton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  (24h</a:t>
                      </a:r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750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4.500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09569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Mês (</a:t>
                      </a:r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29,4 dias)</a:t>
                      </a:r>
                    </a:p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22.063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4.413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132.375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26.475</a:t>
                      </a:r>
                    </a:p>
                    <a:p>
                      <a:pPr algn="ctr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 (</a:t>
                      </a:r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353 </a:t>
                      </a:r>
                      <a:r>
                        <a:rPr lang="pt-BR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dias</a:t>
                      </a:r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264.750</a:t>
                      </a:r>
                    </a:p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52.950</a:t>
                      </a:r>
                    </a:p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1.588.500</a:t>
                      </a:r>
                    </a:p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317.700</a:t>
                      </a:r>
                    </a:p>
                    <a:p>
                      <a:pPr algn="ctr" fontAlgn="b"/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1" descr="C:\Users\Charles\Desktop\mapa_regioes - Cóp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06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A7732B9-9650-4F0C-AB3B-18817726EB76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48" name="Título 1"/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smtClean="0"/>
              <a:t>Prováveis Locais das Unidades Industriais</a:t>
            </a:r>
            <a:endParaRPr lang="pt-BR" sz="2600" b="1" smtClean="0"/>
          </a:p>
        </p:txBody>
      </p:sp>
      <p:pic>
        <p:nvPicPr>
          <p:cNvPr id="61449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30" name="Group 90"/>
          <p:cNvGraphicFramePr>
            <a:graphicFrameLocks noGrp="1"/>
          </p:cNvGraphicFramePr>
          <p:nvPr/>
        </p:nvGraphicFramePr>
        <p:xfrm>
          <a:off x="142844" y="2574184"/>
          <a:ext cx="8786813" cy="3855212"/>
        </p:xfrm>
        <a:graphic>
          <a:graphicData uri="http://schemas.openxmlformats.org/drawingml/2006/table">
            <a:tbl>
              <a:tblPr/>
              <a:tblGrid>
                <a:gridCol w="481013"/>
                <a:gridCol w="1935162"/>
                <a:gridCol w="2103438"/>
                <a:gridCol w="1066800"/>
                <a:gridCol w="1066800"/>
                <a:gridCol w="1066800"/>
                <a:gridCol w="1066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Produção (anual)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78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Região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Unidade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Etanol (m³)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WDGS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</a:t>
                      </a:r>
                      <a:r>
                        <a:rPr kumimoji="0" lang="pt-BR" sz="17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(ton)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Óleo F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ú</a:t>
                      </a: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sel (ton)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DDGS (ton)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Fronteira-Oeste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Itaqui 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99.000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75.715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79.200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3.485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Campanha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Dom Pedrito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99.000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75.715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79.200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3.485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Depressão Central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Cachoeira do Sul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99.000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75.715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79.200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3.485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 Cost Interna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Cristal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99.000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75.715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79.200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3.485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 Cost Externa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St. Antônio da Patrulha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99.000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75.715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79.200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3.485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Sul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Capão do Leão 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99.000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75.715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79.200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3.485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pt-B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594.000</a:t>
                      </a:r>
                      <a:endParaRPr kumimoji="0" lang="pt-B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454.290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475.200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20.909</a:t>
                      </a:r>
                      <a:endParaRPr kumimoji="0" lang="pt-B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41269" marR="4126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700070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8096926-1D5B-4EC3-A738-88E31C7FE818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625" y="1714500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5606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smtClean="0"/>
              <a:t>Planta Industrial Proposta</a:t>
            </a:r>
            <a:endParaRPr lang="pt-BR" sz="2600" b="1" smtClean="0"/>
          </a:p>
        </p:txBody>
      </p:sp>
      <p:pic>
        <p:nvPicPr>
          <p:cNvPr id="25608" name="Picture 2" descr="C:\Users\Charles\Desktop\AGRANA__ausschni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874713"/>
            <a:ext cx="8315325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HARLES 18.04.13\Prime\1. INORES\Parcerias\Empresas\Vinema\Biorrefinarias\Biorefinarias (atual)\Fotos VINEMA\2012\AB 11047 - Ariano\Foto 5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095778" cy="3071834"/>
          </a:xfrm>
          <a:prstGeom prst="rect">
            <a:avLst/>
          </a:prstGeom>
          <a:noFill/>
        </p:spPr>
      </p:pic>
      <p:pic>
        <p:nvPicPr>
          <p:cNvPr id="30721" name="Picture 4" descr="C:\Users\Charles\Desktop\gigante_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7920"/>
            <a:ext cx="4143404" cy="37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3BF6A74-524A-4D6C-AD2A-1CF579FBA15E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0725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>
                <a:latin typeface="+mn-lt"/>
              </a:rPr>
              <a:t>Diversificação</a:t>
            </a:r>
            <a:r>
              <a:rPr lang="en-US" sz="2600" b="1" dirty="0">
                <a:latin typeface="+mn-lt"/>
              </a:rPr>
              <a:t> e </a:t>
            </a:r>
            <a:r>
              <a:rPr lang="en-US" sz="2600" b="1" dirty="0" err="1">
                <a:latin typeface="+mn-lt"/>
              </a:rPr>
              <a:t>Rotação</a:t>
            </a:r>
            <a:r>
              <a:rPr lang="en-US" sz="2600" b="1" dirty="0">
                <a:latin typeface="+mn-lt"/>
              </a:rPr>
              <a:t> de </a:t>
            </a:r>
            <a:r>
              <a:rPr lang="en-US" sz="2600" b="1" dirty="0" err="1">
                <a:latin typeface="+mn-lt"/>
              </a:rPr>
              <a:t>Culturas</a:t>
            </a:r>
            <a:r>
              <a:rPr lang="en-US" sz="2600" b="1" dirty="0">
                <a:latin typeface="+mn-lt"/>
              </a:rPr>
              <a:t>                     </a:t>
            </a:r>
            <a:r>
              <a:rPr lang="en-US" sz="2600" b="1" dirty="0">
                <a:latin typeface="+mj-lt"/>
                <a:ea typeface="+mj-ea"/>
                <a:cs typeface="+mj-cs"/>
              </a:rPr>
              <a:t>→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Arroz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Etanol</a:t>
            </a:r>
            <a:r>
              <a:rPr lang="en-US" sz="2800" b="1" dirty="0">
                <a:latin typeface="+mj-lt"/>
                <a:ea typeface="+mj-ea"/>
                <a:cs typeface="+mj-cs"/>
              </a:rPr>
              <a:t> (AB 11047 –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Embrapa</a:t>
            </a:r>
            <a:r>
              <a:rPr lang="en-US" sz="2800" b="1" dirty="0">
                <a:latin typeface="+mj-lt"/>
                <a:ea typeface="+mj-ea"/>
                <a:cs typeface="+mj-cs"/>
              </a:rPr>
              <a:t>/2012)</a:t>
            </a:r>
            <a:endParaRPr lang="pt-BR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0728" name="Picture 3" descr="C:\Users\Charles\Desktop\020312_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511" y="785794"/>
            <a:ext cx="32670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5" descr="C:\Users\Charles\Desktop\AB 11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3571875"/>
            <a:ext cx="36115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6FFB6CA-3EAC-4E2D-944E-9E040C49DD5A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891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200" b="1">
                <a:latin typeface="Calibri" pitchFamily="34" charset="0"/>
              </a:rPr>
              <a:t> Diversificação e Rotação de Culturas                     → Sorgo + Batata-Doce</a:t>
            </a:r>
            <a:endParaRPr lang="pt-BR" sz="2200" b="1">
              <a:latin typeface="Calibri" pitchFamily="34" charset="0"/>
            </a:endParaRPr>
          </a:p>
        </p:txBody>
      </p:sp>
      <p:pic>
        <p:nvPicPr>
          <p:cNvPr id="1026" name="Picture 2" descr="C:\Users\Charles\Desktop\sweet patato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5529" y="4143380"/>
            <a:ext cx="1566867" cy="2091848"/>
          </a:xfrm>
          <a:prstGeom prst="rect">
            <a:avLst/>
          </a:prstGeom>
          <a:noFill/>
        </p:spPr>
      </p:pic>
      <p:pic>
        <p:nvPicPr>
          <p:cNvPr id="1027" name="Picture 3" descr="C:\Users\Charles\Desktop\sweet pat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911267"/>
            <a:ext cx="1647830" cy="2160675"/>
          </a:xfrm>
          <a:prstGeom prst="rect">
            <a:avLst/>
          </a:prstGeom>
          <a:noFill/>
        </p:spPr>
      </p:pic>
      <p:pic>
        <p:nvPicPr>
          <p:cNvPr id="1028" name="Picture 4" descr="C:\Users\Charles\Desktop\sorgh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76120"/>
            <a:ext cx="2428892" cy="1667062"/>
          </a:xfrm>
          <a:prstGeom prst="rect">
            <a:avLst/>
          </a:prstGeom>
          <a:noFill/>
        </p:spPr>
      </p:pic>
      <p:pic>
        <p:nvPicPr>
          <p:cNvPr id="1029" name="Picture 5" descr="C:\Users\Charles\Desktop\sorghum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547810"/>
            <a:ext cx="2286000" cy="1524000"/>
          </a:xfrm>
          <a:prstGeom prst="rect">
            <a:avLst/>
          </a:prstGeom>
          <a:noFill/>
        </p:spPr>
      </p:pic>
      <p:pic>
        <p:nvPicPr>
          <p:cNvPr id="1030" name="Picture 6" descr="C:\Users\Charles\Desktop\Sorghum U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945" y="3214686"/>
            <a:ext cx="4852311" cy="3228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6FFB6CA-3EAC-4E2D-944E-9E040C49DD5A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891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</a:rPr>
              <a:t>Diversificação</a:t>
            </a:r>
            <a:r>
              <a:rPr lang="en-US" sz="2200" b="1" dirty="0">
                <a:latin typeface="Calibri" pitchFamily="34" charset="0"/>
              </a:rPr>
              <a:t> e </a:t>
            </a:r>
            <a:r>
              <a:rPr lang="en-US" sz="2200" b="1" dirty="0" err="1">
                <a:latin typeface="Calibri" pitchFamily="34" charset="0"/>
              </a:rPr>
              <a:t>Rotação</a:t>
            </a:r>
            <a:r>
              <a:rPr lang="en-US" sz="2200" b="1" dirty="0">
                <a:latin typeface="Calibri" pitchFamily="34" charset="0"/>
              </a:rPr>
              <a:t> de </a:t>
            </a:r>
            <a:r>
              <a:rPr lang="en-US" sz="2200" b="1" dirty="0" err="1">
                <a:latin typeface="Calibri" pitchFamily="34" charset="0"/>
              </a:rPr>
              <a:t>Culturas</a:t>
            </a:r>
            <a:r>
              <a:rPr lang="en-US" sz="2200" b="1" dirty="0">
                <a:latin typeface="Calibri" pitchFamily="34" charset="0"/>
              </a:rPr>
              <a:t>                     → </a:t>
            </a:r>
            <a:r>
              <a:rPr lang="en-US" sz="2200" b="1" dirty="0" smtClean="0">
                <a:latin typeface="Calibri" pitchFamily="34" charset="0"/>
              </a:rPr>
              <a:t>Triticale</a:t>
            </a:r>
            <a:endParaRPr lang="pt-BR" sz="2200" b="1" dirty="0">
              <a:latin typeface="Calibri" pitchFamily="34" charset="0"/>
            </a:endParaRPr>
          </a:p>
        </p:txBody>
      </p:sp>
      <p:pic>
        <p:nvPicPr>
          <p:cNvPr id="13" name="Picture 3" descr="C:\Users\Charles\Desktop\CIMG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3762401" cy="282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CHARLES 18.04.13\Prime\1. INORES\Parcerias\Empresas\Vinema\Biorrefinarias\Biorefinarias (atual)\Fotos VINEMA\2012\Triticale Sergio + Sidnei\Sergio SIlva _ Taruma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3857652" cy="2893239"/>
          </a:xfrm>
          <a:prstGeom prst="rect">
            <a:avLst/>
          </a:prstGeom>
          <a:noFill/>
        </p:spPr>
      </p:pic>
      <p:pic>
        <p:nvPicPr>
          <p:cNvPr id="2051" name="Picture 3" descr="D:\CHARLES 18.04.13\Prime\1. INORES\Parcerias\Empresas\Vinema\Biorrefinarias\Biorefinarias (atual)\Fotos VINEMA\2012\Triticale Sergio + Sidnei\Sergio SIlva _ Taruma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1" y="3714752"/>
            <a:ext cx="3981299" cy="2985974"/>
          </a:xfrm>
          <a:prstGeom prst="rect">
            <a:avLst/>
          </a:prstGeom>
          <a:noFill/>
        </p:spPr>
      </p:pic>
      <p:pic>
        <p:nvPicPr>
          <p:cNvPr id="2052" name="Picture 4" descr="D:\CHARLES 18.04.13\Prime\1. INORES\Parcerias\Empresas\Vinema\Biorrefinarias\Biorefinarias (atual)\Fotos VINEMA\2012\Triticale Sergio + Sidnei\Sergio SIlva _ Taruma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440" y="3714752"/>
            <a:ext cx="3976716" cy="298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6FFB6CA-3EAC-4E2D-944E-9E040C49DD5A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891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</a:rPr>
              <a:t>Diversificação</a:t>
            </a:r>
            <a:r>
              <a:rPr lang="en-US" sz="2200" b="1" dirty="0">
                <a:latin typeface="Calibri" pitchFamily="34" charset="0"/>
              </a:rPr>
              <a:t> e </a:t>
            </a:r>
            <a:r>
              <a:rPr lang="en-US" sz="2200" b="1" dirty="0" err="1">
                <a:latin typeface="Calibri" pitchFamily="34" charset="0"/>
              </a:rPr>
              <a:t>Rotação</a:t>
            </a:r>
            <a:r>
              <a:rPr lang="en-US" sz="2200" b="1" dirty="0">
                <a:latin typeface="Calibri" pitchFamily="34" charset="0"/>
              </a:rPr>
              <a:t> de </a:t>
            </a:r>
            <a:r>
              <a:rPr lang="en-US" sz="2200" b="1" dirty="0" err="1">
                <a:latin typeface="Calibri" pitchFamily="34" charset="0"/>
              </a:rPr>
              <a:t>Culturas</a:t>
            </a:r>
            <a:r>
              <a:rPr lang="en-US" sz="2200" b="1" dirty="0">
                <a:latin typeface="Calibri" pitchFamily="34" charset="0"/>
              </a:rPr>
              <a:t>                     → </a:t>
            </a:r>
            <a:r>
              <a:rPr lang="en-US" sz="2200" b="1" dirty="0" smtClean="0">
                <a:latin typeface="Calibri" pitchFamily="34" charset="0"/>
              </a:rPr>
              <a:t>Triticale</a:t>
            </a:r>
            <a:endParaRPr lang="pt-BR" sz="2200" b="1" dirty="0">
              <a:latin typeface="Calibri" pitchFamily="34" charset="0"/>
            </a:endParaRPr>
          </a:p>
        </p:txBody>
      </p:sp>
      <p:pic>
        <p:nvPicPr>
          <p:cNvPr id="14" name="Picture 1" descr="C:\Users\Charles\Desktop\Fotos Triticale VINEMA\Sidinei Blanck _ dia de campo\Preparacao Lavoura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7" y="839372"/>
            <a:ext cx="3833839" cy="2875380"/>
          </a:xfrm>
          <a:prstGeom prst="rect">
            <a:avLst/>
          </a:prstGeom>
          <a:noFill/>
        </p:spPr>
      </p:pic>
      <p:pic>
        <p:nvPicPr>
          <p:cNvPr id="15" name="Imagem 14" descr="6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42910" y="3804049"/>
            <a:ext cx="3786214" cy="283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22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57752" y="3786190"/>
            <a:ext cx="3810026" cy="285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D:\CHARLES 18.04.13\Prime\1. INORES\Parcerias\Empresas\Vinema\Biorrefinarias\Biorefinarias (atual)\Fotos VINEMA\2012\Triticale Sergio + Sidnei\Sidinei Blanck _ dia de campo\Dia de Campo\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767934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6FFB6CA-3EAC-4E2D-944E-9E040C49DD5A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891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b="1" dirty="0" err="1">
                <a:latin typeface="Calibri" pitchFamily="34" charset="0"/>
              </a:rPr>
              <a:t>Diversificação</a:t>
            </a:r>
            <a:r>
              <a:rPr lang="en-US" sz="2200" b="1" dirty="0">
                <a:latin typeface="Calibri" pitchFamily="34" charset="0"/>
              </a:rPr>
              <a:t> e </a:t>
            </a:r>
            <a:r>
              <a:rPr lang="en-US" sz="2200" b="1" dirty="0" err="1">
                <a:latin typeface="Calibri" pitchFamily="34" charset="0"/>
              </a:rPr>
              <a:t>Rotação</a:t>
            </a:r>
            <a:r>
              <a:rPr lang="en-US" sz="2200" b="1" dirty="0">
                <a:latin typeface="Calibri" pitchFamily="34" charset="0"/>
              </a:rPr>
              <a:t> de </a:t>
            </a:r>
            <a:r>
              <a:rPr lang="en-US" sz="2200" b="1" dirty="0" err="1">
                <a:latin typeface="Calibri" pitchFamily="34" charset="0"/>
              </a:rPr>
              <a:t>Culturas</a:t>
            </a:r>
            <a:r>
              <a:rPr lang="en-US" sz="2200" b="1" dirty="0">
                <a:latin typeface="Calibri" pitchFamily="34" charset="0"/>
              </a:rPr>
              <a:t>                     → </a:t>
            </a:r>
            <a:r>
              <a:rPr lang="en-US" sz="2200" b="1" dirty="0" smtClean="0">
                <a:latin typeface="Calibri" pitchFamily="34" charset="0"/>
              </a:rPr>
              <a:t>Biorrefinaria + </a:t>
            </a:r>
            <a:r>
              <a:rPr lang="en-US" sz="2200" b="1" dirty="0" err="1" smtClean="0">
                <a:latin typeface="Calibri" pitchFamily="34" charset="0"/>
              </a:rPr>
              <a:t>Gado</a:t>
            </a:r>
            <a:endParaRPr lang="pt-BR" sz="2200" b="1" dirty="0">
              <a:latin typeface="Calibri" pitchFamily="34" charset="0"/>
            </a:endParaRPr>
          </a:p>
        </p:txBody>
      </p:sp>
      <p:pic>
        <p:nvPicPr>
          <p:cNvPr id="4098" name="Picture 2" descr="D:\CHARLES 18.04.13\Prime\1. INORES\Parcerias\Empresas\Vinema\Biorrefinarias\Biorefinarias (atual)\Area Cristal (+ outras) - Gravuras\2.4.2.1. Reeve Agri Ener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285860"/>
            <a:ext cx="9144032" cy="4281495"/>
          </a:xfrm>
          <a:prstGeom prst="rect">
            <a:avLst/>
          </a:prstGeom>
          <a:noFill/>
        </p:spPr>
      </p:pic>
      <p:grpSp>
        <p:nvGrpSpPr>
          <p:cNvPr id="13" name="Grupo 12"/>
          <p:cNvGrpSpPr/>
          <p:nvPr/>
        </p:nvGrpSpPr>
        <p:grpSpPr>
          <a:xfrm>
            <a:off x="-32" y="3143248"/>
            <a:ext cx="6688713" cy="3571900"/>
            <a:chOff x="-32" y="3143248"/>
            <a:chExt cx="6688713" cy="3571900"/>
          </a:xfrm>
        </p:grpSpPr>
        <p:pic>
          <p:nvPicPr>
            <p:cNvPr id="4099" name="Picture 3" descr="C:\Users\Charles\Desktop\tr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2" y="3143248"/>
              <a:ext cx="6688713" cy="3571900"/>
            </a:xfrm>
            <a:prstGeom prst="rect">
              <a:avLst/>
            </a:prstGeom>
            <a:noFill/>
          </p:spPr>
        </p:pic>
        <p:sp>
          <p:nvSpPr>
            <p:cNvPr id="12" name="CaixaDeTexto 11"/>
            <p:cNvSpPr txBox="1"/>
            <p:nvPr/>
          </p:nvSpPr>
          <p:spPr>
            <a:xfrm>
              <a:off x="2000232" y="6072206"/>
              <a:ext cx="231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+mn-lt"/>
                </a:rPr>
                <a:t>Reeve </a:t>
              </a:r>
              <a:r>
                <a:rPr lang="pt-BR" sz="1600" dirty="0" err="1" smtClean="0">
                  <a:solidFill>
                    <a:schemeClr val="bg1"/>
                  </a:solidFill>
                  <a:latin typeface="+mn-lt"/>
                </a:rPr>
                <a:t>Agri-Energy</a:t>
              </a:r>
              <a:endParaRPr lang="pt-BR" sz="160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pt-BR" sz="1600" dirty="0" err="1" smtClean="0">
                  <a:solidFill>
                    <a:schemeClr val="bg1"/>
                  </a:solidFill>
                  <a:latin typeface="+mn-lt"/>
                </a:rPr>
                <a:t>Garden</a:t>
              </a:r>
              <a:r>
                <a:rPr lang="pt-BR" sz="1600" dirty="0" smtClean="0">
                  <a:solidFill>
                    <a:schemeClr val="bg1"/>
                  </a:solidFill>
                  <a:latin typeface="+mn-lt"/>
                </a:rPr>
                <a:t> City, Kansas - EUA</a:t>
              </a:r>
              <a:endParaRPr lang="pt-BR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86B3701-8E13-4341-9B56-14A30633E24F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3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0" y="0"/>
            <a:ext cx="9144000" cy="500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j-lt"/>
                <a:ea typeface="+mj-ea"/>
                <a:cs typeface="+mj-cs"/>
              </a:rPr>
              <a:t>    </a:t>
            </a:r>
            <a:r>
              <a:rPr lang="en-US" sz="2600" b="1" dirty="0" err="1" smtClean="0">
                <a:latin typeface="+mj-lt"/>
                <a:ea typeface="+mj-ea"/>
                <a:cs typeface="+mj-cs"/>
              </a:rPr>
              <a:t>Unidade</a:t>
            </a:r>
            <a:r>
              <a:rPr lang="en-US" sz="26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600" b="1" dirty="0" err="1" smtClean="0">
                <a:latin typeface="+mj-lt"/>
                <a:ea typeface="+mj-ea"/>
                <a:cs typeface="+mj-cs"/>
              </a:rPr>
              <a:t>Termelétrica</a:t>
            </a:r>
            <a:r>
              <a:rPr lang="en-US" sz="2600" b="1" dirty="0" smtClean="0">
                <a:latin typeface="+mj-lt"/>
                <a:ea typeface="+mj-ea"/>
                <a:cs typeface="+mj-cs"/>
              </a:rPr>
              <a:t> (</a:t>
            </a:r>
            <a:r>
              <a:rPr lang="en-US" sz="2600" b="1" dirty="0" err="1" smtClean="0">
                <a:latin typeface="+mj-lt"/>
                <a:ea typeface="+mj-ea"/>
                <a:cs typeface="+mj-cs"/>
              </a:rPr>
              <a:t>por</a:t>
            </a:r>
            <a:r>
              <a:rPr lang="en-US" sz="2600" b="1" dirty="0" smtClean="0">
                <a:latin typeface="+mj-lt"/>
                <a:ea typeface="+mj-ea"/>
                <a:cs typeface="+mj-cs"/>
              </a:rPr>
              <a:t> biorrefinaria)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5" name="CaixaDeTexto 44"/>
          <p:cNvSpPr txBox="1">
            <a:spLocks/>
          </p:cNvSpPr>
          <p:nvPr/>
        </p:nvSpPr>
        <p:spPr bwMode="auto">
          <a:xfrm>
            <a:off x="500034" y="1308100"/>
            <a:ext cx="1357322" cy="7143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Energia</a:t>
            </a:r>
          </a:p>
        </p:txBody>
      </p:sp>
      <p:sp>
        <p:nvSpPr>
          <p:cNvPr id="22557" name="CaixaDeTexto 38"/>
          <p:cNvSpPr txBox="1">
            <a:spLocks noChangeArrowheads="1"/>
          </p:cNvSpPr>
          <p:nvPr/>
        </p:nvSpPr>
        <p:spPr bwMode="auto">
          <a:xfrm>
            <a:off x="2428861" y="1214422"/>
            <a:ext cx="35393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endParaRPr lang="pt-BR" dirty="0" smtClean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dirty="0" smtClean="0">
                <a:latin typeface="Calibri" pitchFamily="34" charset="0"/>
              </a:rPr>
              <a:t>ELÉTRICA </a:t>
            </a:r>
            <a:r>
              <a:rPr lang="pt-BR" dirty="0">
                <a:latin typeface="Calibri" pitchFamily="34" charset="0"/>
              </a:rPr>
              <a:t>(CONSUMO INTERNO);</a:t>
            </a:r>
          </a:p>
          <a:p>
            <a:pPr marL="285750" indent="-285750">
              <a:buFont typeface="Arial" charset="0"/>
              <a:buChar char="•"/>
            </a:pPr>
            <a:endParaRPr lang="pt-BR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pt-BR" dirty="0">
                <a:latin typeface="Calibri" pitchFamily="34" charset="0"/>
              </a:rPr>
              <a:t>ELÉTRICA DE MERCADO;</a:t>
            </a:r>
          </a:p>
          <a:p>
            <a:pPr marL="285750" indent="-285750">
              <a:buFont typeface="Arial" charset="0"/>
              <a:buChar char="•"/>
            </a:pPr>
            <a:endParaRPr lang="pt-BR" dirty="0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pt-BR" dirty="0">
              <a:latin typeface="Calibri" pitchFamily="34" charset="0"/>
            </a:endParaRPr>
          </a:p>
        </p:txBody>
      </p:sp>
      <p:pic>
        <p:nvPicPr>
          <p:cNvPr id="225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592787"/>
            <a:ext cx="1575136" cy="105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o explicativo em seta para a esquerda 45"/>
          <p:cNvSpPr/>
          <p:nvPr/>
        </p:nvSpPr>
        <p:spPr>
          <a:xfrm>
            <a:off x="5286380" y="785794"/>
            <a:ext cx="3643338" cy="78581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CASCA DE ARROZ + RESÍDUOS MADEIREIROS E FLORESTAIS</a:t>
            </a:r>
            <a:endParaRPr lang="pt-BR" sz="1600" b="1" dirty="0"/>
          </a:p>
        </p:txBody>
      </p:sp>
      <p:sp>
        <p:nvSpPr>
          <p:cNvPr id="48" name="Retângulo 47"/>
          <p:cNvSpPr/>
          <p:nvPr/>
        </p:nvSpPr>
        <p:spPr>
          <a:xfrm>
            <a:off x="2714612" y="2786058"/>
            <a:ext cx="4135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atin typeface="+mn-lt"/>
              </a:rPr>
              <a:t>Consumo Total </a:t>
            </a:r>
            <a:r>
              <a:rPr lang="pt-BR" dirty="0" smtClean="0">
                <a:latin typeface="+mn-lt"/>
              </a:rPr>
              <a:t>(base: Casca de Arroz -</a:t>
            </a:r>
            <a:r>
              <a:rPr lang="pt-BR" dirty="0" err="1" smtClean="0">
                <a:latin typeface="+mn-lt"/>
              </a:rPr>
              <a:t>ton</a:t>
            </a:r>
            <a:r>
              <a:rPr lang="pt-BR" dirty="0" smtClean="0">
                <a:latin typeface="+mn-lt"/>
              </a:rPr>
              <a:t>)</a:t>
            </a:r>
            <a:endParaRPr lang="pt-BR" dirty="0">
              <a:latin typeface="+mn-lt"/>
            </a:endParaRPr>
          </a:p>
        </p:txBody>
      </p: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3500430" y="3226828"/>
          <a:ext cx="2500329" cy="595314"/>
        </p:xfrm>
        <a:graphic>
          <a:graphicData uri="http://schemas.openxmlformats.org/drawingml/2006/table">
            <a:tbl>
              <a:tblPr/>
              <a:tblGrid>
                <a:gridCol w="833443"/>
                <a:gridCol w="833443"/>
                <a:gridCol w="833443"/>
              </a:tblGrid>
              <a:tr h="2976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141.216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Tabela 50"/>
          <p:cNvGraphicFramePr>
            <a:graphicFrameLocks noGrp="1"/>
          </p:cNvGraphicFramePr>
          <p:nvPr/>
        </p:nvGraphicFramePr>
        <p:xfrm>
          <a:off x="71406" y="4279338"/>
          <a:ext cx="8929714" cy="935612"/>
        </p:xfrm>
        <a:graphic>
          <a:graphicData uri="http://schemas.openxmlformats.org/drawingml/2006/table">
            <a:tbl>
              <a:tblPr/>
              <a:tblGrid>
                <a:gridCol w="1757818"/>
                <a:gridCol w="597658"/>
                <a:gridCol w="597658"/>
                <a:gridCol w="597658"/>
                <a:gridCol w="597658"/>
                <a:gridCol w="597658"/>
                <a:gridCol w="597658"/>
                <a:gridCol w="597658"/>
                <a:gridCol w="597658"/>
                <a:gridCol w="597658"/>
                <a:gridCol w="597658"/>
                <a:gridCol w="597658"/>
                <a:gridCol w="597658"/>
              </a:tblGrid>
              <a:tr h="20854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" marR="9000" marT="90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</a:t>
                      </a:r>
                    </a:p>
                  </a:txBody>
                  <a:tcPr marL="9000" marR="9000" marT="9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FEV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DEZ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Produ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ção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Própria</a:t>
                      </a:r>
                    </a:p>
                  </a:txBody>
                  <a:tcPr marL="9000" marR="9000" marT="9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4.413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4.413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4.413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4.413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10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Aquisição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Terceiros</a:t>
                      </a:r>
                    </a:p>
                  </a:txBody>
                  <a:tcPr marL="9000" marR="9000" marT="9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7.356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7.356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7.356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7.356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11.768</a:t>
                      </a:r>
                    </a:p>
                  </a:txBody>
                  <a:tcPr marL="9000" marR="9000" marT="9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Retângulo 52"/>
          <p:cNvSpPr/>
          <p:nvPr/>
        </p:nvSpPr>
        <p:spPr>
          <a:xfrm>
            <a:off x="2428860" y="987966"/>
            <a:ext cx="2404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t-BR" dirty="0" smtClean="0">
                <a:latin typeface="Calibri" pitchFamily="34" charset="0"/>
              </a:rPr>
              <a:t>GERAÇÃO DE VAPOR</a:t>
            </a:r>
          </a:p>
        </p:txBody>
      </p:sp>
      <p:pic>
        <p:nvPicPr>
          <p:cNvPr id="1026" name="Picture 2" descr="C:\Users\Charles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500702"/>
            <a:ext cx="1571636" cy="1177210"/>
          </a:xfrm>
          <a:prstGeom prst="rect">
            <a:avLst/>
          </a:prstGeom>
          <a:noFill/>
        </p:spPr>
      </p:pic>
      <p:sp>
        <p:nvSpPr>
          <p:cNvPr id="18" name="Retângulo 17"/>
          <p:cNvSpPr/>
          <p:nvPr/>
        </p:nvSpPr>
        <p:spPr>
          <a:xfrm>
            <a:off x="6222955" y="1928802"/>
            <a:ext cx="2492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+mn-lt"/>
              </a:rPr>
              <a:t>Capacidade: 10 MW/h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/>
      <p:bldP spid="46" grpId="0" animBg="1"/>
      <p:bldP spid="48" grpId="0"/>
      <p:bldP spid="5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C096204-5E4D-4152-A1F6-1887B725C3EC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625" y="1714500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1371600" y="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2600" b="1" dirty="0" err="1" smtClean="0">
                <a:latin typeface="Calibri" pitchFamily="34" charset="0"/>
              </a:rPr>
              <a:t>Apresentação</a:t>
            </a:r>
            <a:endParaRPr lang="pt-BR" sz="2600" b="1" dirty="0">
              <a:latin typeface="Calibri" pitchFamily="34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51520" y="836712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Vinema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Multi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leos Vegetais Ind. Com. Imp. e Exp.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Ltda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tendo como nome comercial VINEMA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Biorefinarias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Sul, teve sua cria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no ano de 2001 com o foco principal na pesquisa, desenvolvimento e inova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em processos e produtos ligados a fontes renov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veis de energia e ao agroneg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cio.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Atualmente a VINEMA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primeira empresa nacional com proposta para produzir bioenergia (em grande escala) a partir de fontes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amil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ceas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 projeto trata-se da constru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de seis plantas industriais de biorrefinarias, as quais estão estrategicamente localizadas em diferentes regiões da metade sul do Rio Grande do Sul, conforme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sub-divisão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IRGA. Os munic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pios onde serão implantadas as unidades são: Cristal, Dom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Pedrito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Cachoeira do Sul,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Itaqui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Capão do Leão e Santo Antônio da Patrulha.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Visando o aproveitamento m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ximo do processo produtivo, al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do produto principal - o etanol, serão gerados outros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co-produtos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 aplica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ões direta em diversos outros segmentos industriais, tais como alimenta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 humana e animal de alto valor proteico agregado,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leo vegetal, di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xido de carbono (CO</a:t>
            </a:r>
            <a:r>
              <a:rPr kumimoji="0" lang="pt-B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e energia el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trica 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</a:t>
            </a:r>
            <a:r>
              <a:rPr lang="en-US" dirty="0" smtClean="0">
                <a:latin typeface="Arial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etanol, tanto representa uma fonte energia limpa, como possibilita o fortalecimento econômico, social e ambiental para o Rio Grande do Sul e o Brasil como um todo.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30DA547-72F1-48BD-BCEA-4B6AF9306180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8675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smtClean="0"/>
              <a:t>Investimento</a:t>
            </a:r>
            <a:endParaRPr lang="pt-BR" sz="2600" b="1" smtClean="0"/>
          </a:p>
        </p:txBody>
      </p:sp>
      <p:sp>
        <p:nvSpPr>
          <p:cNvPr id="13" name="CaixaDeTexto 3"/>
          <p:cNvSpPr txBox="1"/>
          <p:nvPr/>
        </p:nvSpPr>
        <p:spPr>
          <a:xfrm>
            <a:off x="928662" y="1357298"/>
            <a:ext cx="7602564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rgbClr val="000000"/>
                </a:solidFill>
              </a:rPr>
              <a:t>O investimento </a:t>
            </a:r>
            <a:r>
              <a:rPr lang="pt-BR" sz="3600" dirty="0" smtClean="0">
                <a:solidFill>
                  <a:srgbClr val="000000"/>
                </a:solidFill>
              </a:rPr>
              <a:t>Total</a:t>
            </a:r>
          </a:p>
          <a:p>
            <a:pPr algn="ctr">
              <a:defRPr/>
            </a:pPr>
            <a:r>
              <a:rPr lang="pt-BR" sz="3600" dirty="0" smtClean="0">
                <a:solidFill>
                  <a:srgbClr val="000000"/>
                </a:solidFill>
              </a:rPr>
              <a:t> </a:t>
            </a:r>
            <a:r>
              <a:rPr lang="pt-BR" sz="3600" dirty="0">
                <a:solidFill>
                  <a:srgbClr val="000000"/>
                </a:solidFill>
              </a:rPr>
              <a:t>para as 6 Unidades Previstas:</a:t>
            </a:r>
          </a:p>
          <a:p>
            <a:pPr algn="ctr">
              <a:defRPr/>
            </a:pPr>
            <a:r>
              <a:rPr lang="pt-BR" sz="3600" dirty="0" smtClean="0">
                <a:solidFill>
                  <a:srgbClr val="000000"/>
                </a:solidFill>
              </a:rPr>
              <a:t>   R</a:t>
            </a:r>
            <a:r>
              <a:rPr lang="pt-BR" sz="3600" dirty="0">
                <a:solidFill>
                  <a:srgbClr val="000000"/>
                </a:solidFill>
              </a:rPr>
              <a:t>$ </a:t>
            </a:r>
            <a:r>
              <a:rPr lang="pt-BR" sz="3600" dirty="0" smtClean="0">
                <a:solidFill>
                  <a:srgbClr val="000000"/>
                </a:solidFill>
              </a:rPr>
              <a:t>720,000,000.00 - </a:t>
            </a:r>
            <a:endParaRPr lang="pt-BR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3600" dirty="0" smtClean="0">
                <a:solidFill>
                  <a:srgbClr val="000000"/>
                </a:solidFill>
              </a:rPr>
              <a:t>U S$ 360,000,000.00 e</a:t>
            </a:r>
          </a:p>
          <a:p>
            <a:pPr algn="ctr">
              <a:defRPr/>
            </a:pPr>
            <a:r>
              <a:rPr lang="pt-BR" sz="3600" dirty="0" smtClean="0">
                <a:solidFill>
                  <a:srgbClr val="000000"/>
                </a:solidFill>
              </a:rPr>
              <a:t>R</a:t>
            </a:r>
            <a:r>
              <a:rPr lang="pt-BR" sz="3600">
                <a:solidFill>
                  <a:srgbClr val="000000"/>
                </a:solidFill>
              </a:rPr>
              <a:t>$ </a:t>
            </a:r>
            <a:r>
              <a:rPr lang="pt-BR" sz="3600" smtClean="0">
                <a:solidFill>
                  <a:srgbClr val="000000"/>
                </a:solidFill>
              </a:rPr>
              <a:t>120.000.000 - </a:t>
            </a:r>
            <a:r>
              <a:rPr lang="pt-BR" sz="3600" dirty="0" smtClean="0">
                <a:solidFill>
                  <a:srgbClr val="000000"/>
                </a:solidFill>
              </a:rPr>
              <a:t>US$ 60,000,000.00 por unidade industrial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6" name="Retângulo 5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30DA547-72F1-48BD-BCEA-4B6AF9306180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8675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dirty="0" err="1" smtClean="0"/>
              <a:t>Protocolos</a:t>
            </a:r>
            <a:endParaRPr lang="pt-BR" sz="2600" b="1" dirty="0" smtClean="0"/>
          </a:p>
        </p:txBody>
      </p:sp>
      <p:sp>
        <p:nvSpPr>
          <p:cNvPr id="6" name="Retângulo 5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-24"/>
            <a:ext cx="4357718" cy="672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52"/>
            <a:ext cx="444572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30DA547-72F1-48BD-BCEA-4B6AF9306180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8675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dirty="0" err="1" smtClean="0"/>
              <a:t>Protocolos</a:t>
            </a:r>
            <a:endParaRPr lang="pt-BR" sz="2600" b="1" dirty="0" smtClean="0"/>
          </a:p>
        </p:txBody>
      </p:sp>
      <p:sp>
        <p:nvSpPr>
          <p:cNvPr id="6" name="Retângulo 5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8D0351E-B62C-43F7-8576-059CE1A943D4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7270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428625" y="1714500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7174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smtClean="0"/>
              <a:t>Biorrefinarias na Argentina </a:t>
            </a:r>
            <a:r>
              <a:rPr lang="en-US" sz="2000" b="1" smtClean="0"/>
              <a:t>(11/09/2012)</a:t>
            </a:r>
            <a:endParaRPr lang="pt-BR" sz="2000" b="1" smtClean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0" y="6165850"/>
            <a:ext cx="6985000" cy="4286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000" dirty="0" err="1">
                <a:latin typeface="+mj-lt"/>
                <a:ea typeface="+mj-ea"/>
                <a:cs typeface="+mj-cs"/>
              </a:rPr>
              <a:t>Fonte</a:t>
            </a:r>
            <a:r>
              <a:rPr lang="en-US" sz="1000" dirty="0">
                <a:latin typeface="+mj-lt"/>
                <a:ea typeface="+mj-ea"/>
                <a:cs typeface="+mj-cs"/>
              </a:rPr>
              <a:t>: http://biodiesel.com.ar/7002/etanol-argentina-invertiran-1500-millones-de-dolares-en-plantas-de-etanol-de-maiz</a:t>
            </a:r>
            <a:endParaRPr lang="pt-BR" sz="1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900113" y="836613"/>
          <a:ext cx="7344818" cy="4752534"/>
        </p:xfrm>
        <a:graphic>
          <a:graphicData uri="http://schemas.openxmlformats.org/drawingml/2006/table">
            <a:tbl>
              <a:tblPr/>
              <a:tblGrid>
                <a:gridCol w="1928941"/>
                <a:gridCol w="1570356"/>
                <a:gridCol w="1026297"/>
                <a:gridCol w="1434342"/>
                <a:gridCol w="1384882"/>
              </a:tblGrid>
              <a:tr h="2787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"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latin typeface="Cambria"/>
                        </a:rPr>
                        <a:t>Combustible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 Verde"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363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Local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Início Operações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Capacidade Instalada (m3)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Milho Processado (ton)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Bio IV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set/12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186.047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Agroctanos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La Carlota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186.047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Porta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Córdoba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jan/12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116.279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Las Lajitas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Salta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sem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116.279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Alejandro Roca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dez/13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125.000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290.698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AGD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jan/13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135.000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313.953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Vicentin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ago/12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116.279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Alimentos Del Sur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186.047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Diaser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San Luis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186.047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Bahia Energ. Renov.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B. Blanca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232.558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Bio Terai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281.395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GreenPampas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Timbúes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sem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450.000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1.046.512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5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1.401.000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3.258.141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ítulo 1"/>
          <p:cNvSpPr txBox="1">
            <a:spLocks/>
          </p:cNvSpPr>
          <p:nvPr/>
        </p:nvSpPr>
        <p:spPr>
          <a:xfrm>
            <a:off x="71438" y="5732463"/>
            <a:ext cx="9469437" cy="360362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“</a:t>
            </a:r>
            <a:r>
              <a:rPr lang="en-US" sz="2000" dirty="0" err="1">
                <a:latin typeface="+mj-lt"/>
                <a:ea typeface="+mj-ea"/>
                <a:cs typeface="+mj-cs"/>
              </a:rPr>
              <a:t>Há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pelo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menos</a:t>
            </a:r>
            <a:r>
              <a:rPr lang="en-US" sz="2000" dirty="0">
                <a:latin typeface="+mj-lt"/>
                <a:ea typeface="+mj-ea"/>
                <a:cs typeface="+mj-cs"/>
              </a:rPr>
              <a:t> 20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projetos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para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construir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plantas</a:t>
            </a:r>
            <a:r>
              <a:rPr lang="en-US" sz="2000" dirty="0">
                <a:latin typeface="+mj-lt"/>
                <a:ea typeface="+mj-ea"/>
                <a:cs typeface="+mj-cs"/>
              </a:rPr>
              <a:t> de </a:t>
            </a:r>
            <a:r>
              <a:rPr lang="en-US" sz="2000" dirty="0" err="1">
                <a:latin typeface="+mj-lt"/>
                <a:ea typeface="+mj-ea"/>
                <a:cs typeface="+mj-cs"/>
              </a:rPr>
              <a:t>etanol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nos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próximos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dois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anos</a:t>
            </a:r>
            <a:r>
              <a:rPr lang="en-US" sz="2000" dirty="0">
                <a:latin typeface="+mj-lt"/>
                <a:ea typeface="+mj-ea"/>
                <a:cs typeface="+mj-cs"/>
              </a:rPr>
              <a:t>”</a:t>
            </a:r>
            <a:endParaRPr lang="pt-BR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3358B74-F150-4B14-A043-EACF93EEC5D3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41989" name="Título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500063"/>
          </a:xfrm>
        </p:spPr>
        <p:txBody>
          <a:bodyPr/>
          <a:lstStyle/>
          <a:p>
            <a:pPr algn="r" eaLnBrk="1" hangingPunct="1"/>
            <a:r>
              <a:rPr lang="en-US" sz="2600" b="1" smtClean="0"/>
              <a:t>Realização</a:t>
            </a:r>
            <a:endParaRPr lang="pt-BR" sz="2600" b="1" smtClean="0"/>
          </a:p>
        </p:txBody>
      </p:sp>
      <p:sp>
        <p:nvSpPr>
          <p:cNvPr id="12" name="Retângulo 11"/>
          <p:cNvSpPr/>
          <p:nvPr/>
        </p:nvSpPr>
        <p:spPr>
          <a:xfrm>
            <a:off x="214313" y="962025"/>
            <a:ext cx="8715375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Arial" pitchFamily="34" charset="0"/>
              </a:rPr>
              <a:t>VINEMA Biorefinarias do </a:t>
            </a:r>
            <a:r>
              <a:rPr lang="en-US" sz="3200" b="1" dirty="0" err="1">
                <a:latin typeface="+mj-lt"/>
                <a:cs typeface="Arial" pitchFamily="34" charset="0"/>
              </a:rPr>
              <a:t>Sul</a:t>
            </a:r>
            <a:endParaRPr lang="en-US" sz="3200" b="1" dirty="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600" b="1" dirty="0" smtClean="0"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atin typeface="+mj-lt"/>
                <a:cs typeface="Arial" pitchFamily="34" charset="0"/>
              </a:rPr>
              <a:t>Obrigado</a:t>
            </a:r>
            <a:r>
              <a:rPr lang="en-US" sz="6600" b="1" dirty="0">
                <a:latin typeface="+mj-lt"/>
                <a:cs typeface="Arial" pitchFamily="34" charset="0"/>
              </a:rPr>
              <a:t>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j-lt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j-lt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j-lt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Arial" pitchFamily="34" charset="0"/>
              </a:rPr>
              <a:t>  </a:t>
            </a:r>
          </a:p>
        </p:txBody>
      </p:sp>
      <p:sp>
        <p:nvSpPr>
          <p:cNvPr id="14" name="Retângulo 1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5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88" y="4325958"/>
            <a:ext cx="4227512" cy="224631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  <a:cs typeface="Arial" pitchFamily="34" charset="0"/>
              </a:rPr>
              <a:t>VINEMA Biorefinarias do </a:t>
            </a:r>
            <a:r>
              <a:rPr lang="en-US" b="1" dirty="0" err="1">
                <a:latin typeface="+mj-lt"/>
                <a:cs typeface="Arial" pitchFamily="34" charset="0"/>
              </a:rPr>
              <a:t>Sul</a:t>
            </a:r>
            <a:endParaRPr lang="pt-BR" b="1" dirty="0">
              <a:latin typeface="+mj-lt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  <a:cs typeface="Arial" pitchFamily="34" charset="0"/>
              </a:rPr>
              <a:t>Vilson Neumann Machado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Arial" pitchFamily="34" charset="0"/>
              </a:rPr>
              <a:t>Diretor Projeto e Desenvolvimento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Arial" pitchFamily="34" charset="0"/>
              </a:rPr>
              <a:t>51 - 3671-0221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Arial" pitchFamily="34" charset="0"/>
              </a:rPr>
              <a:t>51 - 9214-6280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Arial" pitchFamily="34" charset="0"/>
              </a:rPr>
              <a:t>vilson@vinema.com.br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142852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C096204-5E4D-4152-A1F6-1887B725C3EC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625" y="857232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1071538" y="-357214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r"/>
            <a:r>
              <a:rPr lang="pt-B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Inser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ção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Arroz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uma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Oportunidade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Negócio</a:t>
            </a:r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51520" y="332970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80217" y="934034"/>
            <a:ext cx="8749501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Dezembro</a:t>
            </a:r>
            <a:r>
              <a:rPr lang="en-US" dirty="0" smtClean="0"/>
              <a:t> 2010: </a:t>
            </a:r>
            <a:r>
              <a:rPr lang="en-US" dirty="0" err="1" smtClean="0"/>
              <a:t>aproximação</a:t>
            </a:r>
            <a:r>
              <a:rPr lang="en-US" dirty="0" smtClean="0"/>
              <a:t> entre a </a:t>
            </a:r>
            <a:r>
              <a:rPr lang="en-US" dirty="0" err="1" smtClean="0"/>
              <a:t>Vinema,a</a:t>
            </a:r>
            <a:r>
              <a:rPr lang="en-US" dirty="0" smtClean="0"/>
              <a:t> </a:t>
            </a:r>
            <a:r>
              <a:rPr lang="en-US" dirty="0" err="1" smtClean="0"/>
              <a:t>Associacão</a:t>
            </a:r>
            <a:r>
              <a:rPr lang="en-US" dirty="0" smtClean="0"/>
              <a:t> de </a:t>
            </a:r>
            <a:r>
              <a:rPr lang="en-US" dirty="0" err="1" smtClean="0"/>
              <a:t>Arrozeiros</a:t>
            </a:r>
            <a:r>
              <a:rPr lang="en-US" dirty="0" smtClean="0"/>
              <a:t> de </a:t>
            </a:r>
            <a:r>
              <a:rPr lang="en-US" dirty="0" err="1" smtClean="0"/>
              <a:t>Camaquã</a:t>
            </a:r>
            <a:r>
              <a:rPr lang="en-US" smtClean="0"/>
              <a:t> e a </a:t>
            </a:r>
            <a:r>
              <a:rPr lang="en-US" dirty="0" err="1" smtClean="0"/>
              <a:t>Federarroz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b="1" dirty="0" smtClean="0"/>
              <a:t>FEDERARROZ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Federação</a:t>
            </a:r>
            <a:r>
              <a:rPr lang="en-US" dirty="0" smtClean="0"/>
              <a:t> das </a:t>
            </a:r>
            <a:r>
              <a:rPr lang="en-US" dirty="0" err="1" smtClean="0"/>
              <a:t>Associações</a:t>
            </a:r>
            <a:r>
              <a:rPr lang="en-US" dirty="0" smtClean="0"/>
              <a:t> dos </a:t>
            </a:r>
            <a:r>
              <a:rPr lang="en-US" dirty="0" err="1" smtClean="0"/>
              <a:t>Produtores</a:t>
            </a:r>
            <a:r>
              <a:rPr lang="en-US" dirty="0" smtClean="0"/>
              <a:t> de </a:t>
            </a:r>
            <a:r>
              <a:rPr lang="en-US" dirty="0" err="1" smtClean="0"/>
              <a:t>Arroz</a:t>
            </a:r>
            <a:r>
              <a:rPr lang="en-US" dirty="0" smtClean="0"/>
              <a:t> do Rio Grande </a:t>
            </a:r>
            <a:r>
              <a:rPr lang="en-US" dirty="0" err="1" smtClean="0"/>
              <a:t>Sul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lvl="0" algn="just" eaLnBrk="0" hangingPunct="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latin typeface="+mn-lt"/>
                <a:sym typeface="Wingdings" pitchFamily="2" charset="2"/>
              </a:rPr>
              <a:t> Fundação em 1989, tem 24 anos de atuação; </a:t>
            </a:r>
          </a:p>
          <a:p>
            <a:pPr lvl="0" algn="just" eaLnBrk="0" hangingPunct="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latin typeface="+mn-lt"/>
                <a:sym typeface="Wingdings" pitchFamily="2" charset="2"/>
              </a:rPr>
              <a:t> Sua diretoria compreende as 6 regiões produtoras do estado,  </a:t>
            </a:r>
          </a:p>
          <a:p>
            <a:pPr lvl="0" algn="just" eaLnBrk="0" hangingPunct="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latin typeface="+mn-lt"/>
                <a:sym typeface="Wingdings" pitchFamily="2" charset="2"/>
              </a:rPr>
              <a:t> Congrega 40 Associações de Arrozeiros no RS; </a:t>
            </a:r>
          </a:p>
          <a:p>
            <a:pPr lvl="0" algn="just" eaLnBrk="0" hangingPunct="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latin typeface="+mn-lt"/>
                <a:sym typeface="Wingdings" pitchFamily="2" charset="2"/>
              </a:rPr>
              <a:t> Atua na defesa dos interesses dos produtores em parceria com entidades do Setor Produtivo, com apoio de parlamentares estaduais e federais e dos governos; </a:t>
            </a:r>
          </a:p>
          <a:p>
            <a:pPr lvl="0" algn="just" eaLnBrk="0" hangingPunct="0">
              <a:lnSpc>
                <a:spcPct val="14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latin typeface="+mn-lt"/>
                <a:sym typeface="Wingdings" pitchFamily="2" charset="2"/>
              </a:rPr>
              <a:t> Participou de todos os grandes movimentos do setor;</a:t>
            </a:r>
          </a:p>
          <a:p>
            <a:pPr lvl="0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dirty="0" smtClean="0">
                <a:latin typeface="+mn-lt"/>
              </a:rPr>
              <a:t> Forte atuação na política agrícola, pleitos emergências, estruturais da Cadeia Produtiva (exportações/consumo).</a:t>
            </a:r>
            <a:endParaRPr lang="pt-B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C096204-5E4D-4152-A1F6-1887B725C3EC}" type="slidenum">
              <a:rPr lang="en-US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28625" y="1714500"/>
            <a:ext cx="8286750" cy="30718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 bwMode="auto">
          <a:xfrm>
            <a:off x="1371600" y="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r"/>
            <a:endParaRPr lang="en-US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51520" y="3329702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857224" y="2285992"/>
            <a:ext cx="75009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en-US" sz="6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Cenário</a:t>
            </a:r>
            <a:r>
              <a:rPr lang="en-US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Orizícola </a:t>
            </a:r>
            <a:r>
              <a:rPr lang="en-US" sz="6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lang="en-US" sz="6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Época</a:t>
            </a:r>
            <a:endParaRPr lang="en-US" sz="6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357188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357188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A16D5C3-4AEA-4CD0-8866-8313FA3B3B9C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0" y="0"/>
            <a:ext cx="9144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600" b="1" dirty="0">
                <a:latin typeface="+mj-lt"/>
                <a:ea typeface="+mj-ea"/>
                <a:cs typeface="+mj-cs"/>
              </a:rPr>
              <a:t>ARROZ 		                        Cenário MERCOSUL (por países)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785813" y="685800"/>
          <a:ext cx="6858048" cy="5672000"/>
        </p:xfrm>
        <a:graphic>
          <a:graphicData uri="http://schemas.openxmlformats.org/drawingml/2006/table">
            <a:tbl>
              <a:tblPr/>
              <a:tblGrid>
                <a:gridCol w="1081598"/>
                <a:gridCol w="882514"/>
                <a:gridCol w="882514"/>
                <a:gridCol w="882514"/>
                <a:gridCol w="882514"/>
                <a:gridCol w="748798"/>
                <a:gridCol w="748798"/>
                <a:gridCol w="748798"/>
              </a:tblGrid>
              <a:tr h="275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Safra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Estoque Inicial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Produção 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Importação 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Suprimento 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Consumo 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Exportação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Estoque Final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2004/05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2.878,00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13.405,00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728,00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17.012,00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12.900,00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3.732,00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2005/06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3.732,10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11.971,70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827,80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16.531,60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13.000,00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452,30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3.079,30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2006/07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3.079,30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11.420,80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1.069,60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15.569,70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12.930,00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313,10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2.326,60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2007/08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2.326,60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12.265,30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589,90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15.181,80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789,90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1.891,90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2008/09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1.891,90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12.702,00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15.501,90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894,40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2.107,50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2009/10¹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2.107,50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11.660,90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1.044,80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14.813,20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627,40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1.685,80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2010/11²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1.685,80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13.902,20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16.288,00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12.800,00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2.588,00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2004/05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204,00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683,00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197,00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2005/06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764,00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969,00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2006/07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691,00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2007/08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899,00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443,00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131,00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2008/09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131,00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1.004,00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554,00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2009/10¹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706,00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834,00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430,00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2010/11²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1.118,00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1.197,00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2004/05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850,00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968,00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775,00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2005/06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904,00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997,00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834,00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2006/07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885,00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734,00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2007/08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71,00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931,00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1.002,00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164,00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2008/09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164,00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901,00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1.065,00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987,00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2009/10¹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804,00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715,00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40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2010/11² </a:t>
                      </a:r>
                    </a:p>
                  </a:txBody>
                  <a:tcPr marL="6400" marR="6400" marT="64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47,00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1.155,00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1.202,00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1.000,00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132,00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2004/05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68,00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73,00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2005/06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59,00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2006/07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2007/08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79,00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2008/09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147,00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2009/10¹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211,00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213,00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151,00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2010/11² </a:t>
                      </a:r>
                    </a:p>
                  </a:txBody>
                  <a:tcPr marL="6400" marR="6400" marT="64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271,00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273,00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73,00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200,00</a:t>
                      </a:r>
                    </a:p>
                  </a:txBody>
                  <a:tcPr marL="6400" marR="6400" marT="64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6400" marR="6400" marT="64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Grupo 20"/>
          <p:cNvGrpSpPr>
            <a:grpSpLocks/>
          </p:cNvGrpSpPr>
          <p:nvPr/>
        </p:nvGrpSpPr>
        <p:grpSpPr bwMode="auto">
          <a:xfrm>
            <a:off x="-25400" y="1581150"/>
            <a:ext cx="811213" cy="4267200"/>
            <a:chOff x="-25590" y="1580365"/>
            <a:chExt cx="811376" cy="4268774"/>
          </a:xfrm>
        </p:grpSpPr>
        <p:sp>
          <p:nvSpPr>
            <p:cNvPr id="17" name="CaixaDeTexto 16"/>
            <p:cNvSpPr txBox="1"/>
            <p:nvPr/>
          </p:nvSpPr>
          <p:spPr>
            <a:xfrm>
              <a:off x="214171" y="1580365"/>
              <a:ext cx="535094" cy="2763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latin typeface="+mn-lt"/>
                </a:rPr>
                <a:t>Brasil</a:t>
              </a:r>
              <a:endParaRPr lang="pt-BR" sz="1200" b="1" dirty="0">
                <a:latin typeface="+mn-lt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-25590" y="2928650"/>
              <a:ext cx="811376" cy="2779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>
                  <a:latin typeface="+mn-lt"/>
                </a:rPr>
                <a:t>Argentina</a:t>
              </a:r>
              <a:endParaRPr lang="pt-BR" sz="1200" b="1" dirty="0">
                <a:latin typeface="+mn-lt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1267" y="4214999"/>
              <a:ext cx="693876" cy="2763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latin typeface="+mn-lt"/>
                </a:rPr>
                <a:t>Uruguai</a:t>
              </a:r>
              <a:endParaRPr lang="pt-BR" sz="1200" b="1" dirty="0">
                <a:latin typeface="+mn-lt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9038" y="5572812"/>
              <a:ext cx="736748" cy="2763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latin typeface="+mn-lt"/>
                </a:rPr>
                <a:t>Paraguai</a:t>
              </a:r>
              <a:endParaRPr lang="pt-BR" sz="1200" b="1" dirty="0">
                <a:latin typeface="+mn-lt"/>
              </a:endParaRPr>
            </a:p>
          </p:txBody>
        </p:sp>
      </p:grpSp>
      <p:sp>
        <p:nvSpPr>
          <p:cNvPr id="8477" name="CaixaDeTexto 21"/>
          <p:cNvSpPr txBox="1">
            <a:spLocks noChangeArrowheads="1"/>
          </p:cNvSpPr>
          <p:nvPr/>
        </p:nvSpPr>
        <p:spPr bwMode="auto">
          <a:xfrm>
            <a:off x="7664450" y="1571625"/>
            <a:ext cx="147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 7 anos:</a:t>
            </a:r>
            <a:endParaRPr lang="pt-BR"/>
          </a:p>
        </p:txBody>
      </p:sp>
      <p:sp>
        <p:nvSpPr>
          <p:cNvPr id="8478" name="CaixaDeTexto 22"/>
          <p:cNvSpPr txBox="1">
            <a:spLocks noChangeArrowheads="1"/>
          </p:cNvSpPr>
          <p:nvPr/>
        </p:nvSpPr>
        <p:spPr bwMode="auto">
          <a:xfrm>
            <a:off x="7929563" y="2857500"/>
            <a:ext cx="846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+90%</a:t>
            </a:r>
            <a:endParaRPr lang="pt-BR"/>
          </a:p>
        </p:txBody>
      </p:sp>
      <p:sp>
        <p:nvSpPr>
          <p:cNvPr id="8479" name="CaixaDeTexto 24"/>
          <p:cNvSpPr txBox="1">
            <a:spLocks noChangeArrowheads="1"/>
          </p:cNvSpPr>
          <p:nvPr/>
        </p:nvSpPr>
        <p:spPr bwMode="auto">
          <a:xfrm>
            <a:off x="7940675" y="4171950"/>
            <a:ext cx="84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+50%</a:t>
            </a:r>
            <a:endParaRPr lang="pt-BR"/>
          </a:p>
        </p:txBody>
      </p:sp>
      <p:sp>
        <p:nvSpPr>
          <p:cNvPr id="8480" name="CaixaDeTexto 25"/>
          <p:cNvSpPr txBox="1">
            <a:spLocks noChangeArrowheads="1"/>
          </p:cNvSpPr>
          <p:nvPr/>
        </p:nvSpPr>
        <p:spPr bwMode="auto">
          <a:xfrm>
            <a:off x="7940675" y="5529263"/>
            <a:ext cx="989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+300%</a:t>
            </a:r>
            <a:endParaRPr lang="pt-BR"/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1857375" y="6429375"/>
          <a:ext cx="3143272" cy="200025"/>
        </p:xfrm>
        <a:graphic>
          <a:graphicData uri="http://schemas.openxmlformats.org/drawingml/2006/table">
            <a:tbl>
              <a:tblPr/>
              <a:tblGrid>
                <a:gridCol w="314327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Fonte: 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Conab (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Basil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 e USDA (Argentina, Uruguai e Paraguai)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5286375" y="6429375"/>
          <a:ext cx="1928826" cy="214314"/>
        </p:xfrm>
        <a:graphic>
          <a:graphicData uri="http://schemas.openxmlformats.org/drawingml/2006/table">
            <a:tbl>
              <a:tblPr/>
              <a:tblGrid>
                <a:gridCol w="1928826"/>
              </a:tblGrid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¹Estimativa e ²Projeção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8D78C63F-E7F1-4751-A047-15475D16E619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214313" y="85725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" hangingPunct="0">
              <a:defRPr/>
            </a:pPr>
            <a:endParaRPr lang="pt-BR" sz="28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" hangingPunct="0">
              <a:defRPr/>
            </a:pPr>
            <a:r>
              <a:rPr lang="pt-BR" sz="2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ARROZ Irrigado			                               </a:t>
            </a:r>
            <a:r>
              <a:rPr lang="pt-BR" sz="2600" b="1" dirty="0">
                <a:solidFill>
                  <a:srgbClr val="000000"/>
                </a:solidFill>
                <a:latin typeface="+mj-lt"/>
              </a:rPr>
              <a:t>Cenário Futuro</a:t>
            </a:r>
            <a:endParaRPr lang="pt-BR" sz="2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42875" y="1785938"/>
          <a:ext cx="8786873" cy="2943880"/>
        </p:xfrm>
        <a:graphic>
          <a:graphicData uri="http://schemas.openxmlformats.org/drawingml/2006/table">
            <a:tbl>
              <a:tblPr/>
              <a:tblGrid>
                <a:gridCol w="1214450"/>
                <a:gridCol w="609555"/>
                <a:gridCol w="632988"/>
                <a:gridCol w="632988"/>
                <a:gridCol w="632988"/>
                <a:gridCol w="632988"/>
                <a:gridCol w="632988"/>
                <a:gridCol w="632988"/>
                <a:gridCol w="632988"/>
                <a:gridCol w="632988"/>
                <a:gridCol w="632988"/>
                <a:gridCol w="632988"/>
                <a:gridCol w="632988"/>
              </a:tblGrid>
              <a:tr h="3776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Uruguai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Paraguai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Totais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43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08/09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19/20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Área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(1.000 ha)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Produtividade (t/ha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Produção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(1.000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ton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15.891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1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Consumo 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(1.000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ton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15.348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48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Saldo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3000375" y="5214938"/>
            <a:ext cx="31527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2008 – 2,4 </a:t>
            </a:r>
            <a:r>
              <a:rPr lang="en-US" sz="2200" dirty="0" err="1">
                <a:latin typeface="+mn-lt"/>
              </a:rPr>
              <a:t>milhões</a:t>
            </a:r>
            <a:r>
              <a:rPr lang="en-US" sz="2200" dirty="0">
                <a:latin typeface="+mn-lt"/>
              </a:rPr>
              <a:t> de ton</a:t>
            </a:r>
          </a:p>
          <a:p>
            <a:pPr>
              <a:defRPr/>
            </a:pPr>
            <a:r>
              <a:rPr lang="en-US" sz="2200" dirty="0">
                <a:latin typeface="+mn-lt"/>
              </a:rPr>
              <a:t>2020 – 8,1 </a:t>
            </a:r>
            <a:r>
              <a:rPr lang="en-US" sz="2200" dirty="0" err="1">
                <a:latin typeface="+mn-lt"/>
              </a:rPr>
              <a:t>milhões</a:t>
            </a:r>
            <a:r>
              <a:rPr lang="en-US" sz="2200" dirty="0">
                <a:latin typeface="+mn-lt"/>
              </a:rPr>
              <a:t> de ton</a:t>
            </a:r>
            <a:endParaRPr lang="pt-BR" sz="2200" dirty="0">
              <a:latin typeface="+mn-lt"/>
            </a:endParaRPr>
          </a:p>
        </p:txBody>
      </p:sp>
      <p:sp>
        <p:nvSpPr>
          <p:cNvPr id="14" name="Retângulo 1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10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79C7AF0-8FBD-4719-897E-C639325313A2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grpSp>
        <p:nvGrpSpPr>
          <p:cNvPr id="2" name="Grupo 19"/>
          <p:cNvGrpSpPr>
            <a:grpSpLocks/>
          </p:cNvGrpSpPr>
          <p:nvPr/>
        </p:nvGrpSpPr>
        <p:grpSpPr bwMode="auto">
          <a:xfrm>
            <a:off x="0" y="6418263"/>
            <a:ext cx="9144000" cy="439737"/>
            <a:chOff x="-32" y="5000636"/>
            <a:chExt cx="9144000" cy="439736"/>
          </a:xfrm>
        </p:grpSpPr>
        <p:pic>
          <p:nvPicPr>
            <p:cNvPr id="7260" name="Picture 18" descr="Logo Letra SA e FRASE COLORIDO OFF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2" y="5000636"/>
              <a:ext cx="1938338" cy="43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tângulo 23"/>
            <p:cNvSpPr/>
            <p:nvPr/>
          </p:nvSpPr>
          <p:spPr>
            <a:xfrm flipV="1">
              <a:off x="-32" y="5362585"/>
              <a:ext cx="9144000" cy="7143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00"/>
            </a:p>
          </p:txBody>
        </p:sp>
      </p:grpSp>
      <p:pic>
        <p:nvPicPr>
          <p:cNvPr id="7173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t-BR" sz="2800" b="1" dirty="0">
                <a:latin typeface="+mj-lt"/>
                <a:ea typeface="+mj-ea"/>
                <a:cs typeface="+mj-cs"/>
              </a:rPr>
              <a:t>ARROZ 					</a:t>
            </a:r>
            <a:r>
              <a:rPr lang="pt-BR" sz="2800" b="1" dirty="0"/>
              <a:t>Cenário MERCOSUL</a:t>
            </a:r>
            <a:endParaRPr lang="pt-BR" sz="28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313" y="1204913"/>
          <a:ext cx="8643999" cy="3643343"/>
        </p:xfrm>
        <a:graphic>
          <a:graphicData uri="http://schemas.openxmlformats.org/drawingml/2006/table">
            <a:tbl>
              <a:tblPr/>
              <a:tblGrid>
                <a:gridCol w="1178729"/>
                <a:gridCol w="1178726"/>
                <a:gridCol w="1071571"/>
                <a:gridCol w="1071570"/>
                <a:gridCol w="1143008"/>
                <a:gridCol w="1000132"/>
                <a:gridCol w="1056465"/>
                <a:gridCol w="943798"/>
              </a:tblGrid>
              <a:tr h="820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Safra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Estoque Inicial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Produção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Importação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Suprimento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Consumo 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Exportação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Estoque Final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05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2004/05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3.200,00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15.006,00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743,00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18.950,00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13.412,00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1.516,00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4.022,00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2005/06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4.022,00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13.723,00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841,00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18.586,00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13.435,00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1.830,00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3.321,00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2006/07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3.321,00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13.001,00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1.082,00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17.403,00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13.360,00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1.566,00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2.477,00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2007/08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2.477,00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14.103,00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604,00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17.184,00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12.908,00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2.090,00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2.186,00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2008/09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2.186,00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14.617,00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919,00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17.722,00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12.912,00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2.565,00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2.245,00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2009/10¹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2.245,00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13.382,00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1.055,00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16.682,00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12.952,00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1.923,00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1.806,00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2010/11² 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1.806,00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16.356,00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707,00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18.870,00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13.293,00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2.725,00</a:t>
                      </a:r>
                    </a:p>
                  </a:txBody>
                  <a:tcPr marL="7937" marR="7937" marT="793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2.852,00</a:t>
                      </a:r>
                    </a:p>
                  </a:txBody>
                  <a:tcPr marL="7937" marR="7937" marT="79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142875" y="4976813"/>
            <a:ext cx="8072438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000000"/>
                </a:solidFill>
                <a:latin typeface="+mn-lt"/>
              </a:rPr>
              <a:t>Fonte: </a:t>
            </a:r>
            <a:r>
              <a:rPr lang="pt-BR" sz="1400" dirty="0">
                <a:solidFill>
                  <a:srgbClr val="000000"/>
                </a:solidFill>
                <a:latin typeface="+mn-lt"/>
              </a:rPr>
              <a:t>Conab (</a:t>
            </a:r>
            <a:r>
              <a:rPr lang="pt-BR" sz="1400" dirty="0" err="1">
                <a:solidFill>
                  <a:srgbClr val="000000"/>
                </a:solidFill>
                <a:latin typeface="+mn-lt"/>
              </a:rPr>
              <a:t>Basil</a:t>
            </a:r>
            <a:r>
              <a:rPr lang="pt-BR" sz="1400" dirty="0">
                <a:solidFill>
                  <a:srgbClr val="000000"/>
                </a:solidFill>
                <a:latin typeface="+mn-lt"/>
              </a:rPr>
              <a:t>) e USDA (Argentina, Uruguai e Paraguai)</a:t>
            </a:r>
          </a:p>
          <a:p>
            <a:pPr>
              <a:defRPr/>
            </a:pPr>
            <a:r>
              <a:rPr lang="pt-BR" sz="1400" dirty="0">
                <a:solidFill>
                  <a:srgbClr val="000000"/>
                </a:solidFill>
                <a:latin typeface="+mn-lt"/>
              </a:rPr>
              <a:t>¹Estimativa e ²Projeção</a:t>
            </a:r>
          </a:p>
          <a:p>
            <a:pPr>
              <a:defRPr/>
            </a:pPr>
            <a:endParaRPr lang="pt-BR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/>
          </p:cNvSpPr>
          <p:nvPr/>
        </p:nvSpPr>
        <p:spPr bwMode="auto">
          <a:xfrm>
            <a:off x="590550" y="500063"/>
            <a:ext cx="855345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0" y="500063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CBA8F39-ECE5-4520-9C10-B501F241F84B}" type="slidenum">
              <a:rPr lang="en-US" sz="1800"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latin typeface="+mn-lt"/>
              <a:cs typeface="+mn-cs"/>
            </a:endParaRPr>
          </a:p>
        </p:txBody>
      </p:sp>
      <p:sp>
        <p:nvSpPr>
          <p:cNvPr id="24" name="Retângulo 23"/>
          <p:cNvSpPr/>
          <p:nvPr/>
        </p:nvSpPr>
        <p:spPr bwMode="auto">
          <a:xfrm flipV="1">
            <a:off x="0" y="6780213"/>
            <a:ext cx="9144000" cy="714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sp>
        <p:nvSpPr>
          <p:cNvPr id="11" name="Título 1"/>
          <p:cNvSpPr txBox="1">
            <a:spLocks/>
          </p:cNvSpPr>
          <p:nvPr/>
        </p:nvSpPr>
        <p:spPr bwMode="auto">
          <a:xfrm>
            <a:off x="0" y="85725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" hangingPunct="0">
              <a:defRPr/>
            </a:pPr>
            <a:r>
              <a:rPr lang="en-US" sz="2400" b="1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Estoque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Final</a:t>
            </a:r>
            <a:endParaRPr lang="pt-BR" sz="2400" b="1" dirty="0">
              <a:solidFill>
                <a:srgbClr val="0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pt-BR" sz="2600" b="1" dirty="0">
                <a:latin typeface="+mj-lt"/>
                <a:ea typeface="+mj-ea"/>
                <a:cs typeface="+mj-cs"/>
              </a:rPr>
              <a:t>ARROZ 					               Cenário Nacional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14313" y="1428750"/>
          <a:ext cx="8715435" cy="3786212"/>
        </p:xfrm>
        <a:graphic>
          <a:graphicData uri="http://schemas.openxmlformats.org/drawingml/2006/table">
            <a:tbl>
              <a:tblPr/>
              <a:tblGrid>
                <a:gridCol w="1171823"/>
                <a:gridCol w="1025346"/>
                <a:gridCol w="1098584"/>
                <a:gridCol w="1171823"/>
                <a:gridCol w="1171823"/>
                <a:gridCol w="1025346"/>
                <a:gridCol w="1050559"/>
                <a:gridCol w="1000131"/>
              </a:tblGrid>
              <a:tr h="957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Safra 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Estoque Inicial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Produção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Importação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Suprimento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Consumo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Exportação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Estoque Final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7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2005/06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3.732,10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11.971,70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827,80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16.531,60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13.000,00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452,30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3.079,30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7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2006/07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3.079,30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11.420,80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1.069,60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15.569,70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12.930,00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313,10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2.326,60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7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2007/08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2.326,60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12.265,30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589,90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15.181,80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12.500,00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789,90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1.891,90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7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2008/09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1.891,90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12.702,00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908,00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15.501,90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12.500,00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894,40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2.107,50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677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2009/10¹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2.107,50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11.660,90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1.044,80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14.813,20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12.500,00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627,40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1.685,80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99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2010/11² </a:t>
                      </a:r>
                    </a:p>
                  </a:txBody>
                  <a:tcPr marL="7938" marR="7938" marT="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1.685,80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13.902,20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700,00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16.288,00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12.800,00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900,00</a:t>
                      </a:r>
                    </a:p>
                  </a:txBody>
                  <a:tcPr marL="7938" marR="7938" marT="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2.588,00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214313" y="5429250"/>
          <a:ext cx="2071702" cy="500066"/>
        </p:xfrm>
        <a:graphic>
          <a:graphicData uri="http://schemas.openxmlformats.org/drawingml/2006/table">
            <a:tbl>
              <a:tblPr/>
              <a:tblGrid>
                <a:gridCol w="2071702"/>
              </a:tblGrid>
              <a:tr h="25584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Fonte: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Conab (maio/2011)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21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¹Estimativa e ²Projeção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Picture 8" descr="I:\Prime\1. INORES\Parcerias\Empresas\Vinema\Biorefinaria Cristal\Site VINEMA Biorefinarias do Sul\Fotos\Vinema logo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488" y="6286500"/>
            <a:ext cx="12350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2128</Words>
  <Application>Microsoft Office PowerPoint</Application>
  <PresentationFormat>Apresentação na tela (4:3)</PresentationFormat>
  <Paragraphs>1177</Paragraphs>
  <Slides>34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Rendimento de Etanol (Teórico)*</vt:lpstr>
      <vt:lpstr>Rendimento Industrial - Arroz</vt:lpstr>
      <vt:lpstr>Abastecimento de Matérias Primas (Arroz)</vt:lpstr>
      <vt:lpstr>Prováveis Locais das Unidades Industriais</vt:lpstr>
      <vt:lpstr>Planta Industrial Proposta</vt:lpstr>
      <vt:lpstr>Slide 24</vt:lpstr>
      <vt:lpstr>Slide 25</vt:lpstr>
      <vt:lpstr>Slide 26</vt:lpstr>
      <vt:lpstr>Slide 27</vt:lpstr>
      <vt:lpstr>Slide 28</vt:lpstr>
      <vt:lpstr>Slide 29</vt:lpstr>
      <vt:lpstr>Investimento</vt:lpstr>
      <vt:lpstr>Protocolos</vt:lpstr>
      <vt:lpstr>Protocolos</vt:lpstr>
      <vt:lpstr>Biorrefinarias na Argentina (11/09/2012)</vt:lpstr>
      <vt:lpstr>Realização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55</cp:revision>
  <dcterms:created xsi:type="dcterms:W3CDTF">2012-08-23T18:41:57Z</dcterms:created>
  <dcterms:modified xsi:type="dcterms:W3CDTF">2013-08-01T18:07:57Z</dcterms:modified>
</cp:coreProperties>
</file>